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1"/>
  </p:notesMasterIdLst>
  <p:sldIdLst>
    <p:sldId id="377" r:id="rId6"/>
    <p:sldId id="378" r:id="rId7"/>
    <p:sldId id="381" r:id="rId8"/>
    <p:sldId id="379" r:id="rId9"/>
    <p:sldId id="380" r:id="rId10"/>
    <p:sldId id="387" r:id="rId11"/>
    <p:sldId id="265" r:id="rId12"/>
    <p:sldId id="383" r:id="rId13"/>
    <p:sldId id="269" r:id="rId14"/>
    <p:sldId id="384" r:id="rId15"/>
    <p:sldId id="382" r:id="rId16"/>
    <p:sldId id="385" r:id="rId17"/>
    <p:sldId id="388" r:id="rId18"/>
    <p:sldId id="389" r:id="rId19"/>
    <p:sldId id="38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5EA2EE-CAB7-4E26-8717-D21A27CB5EE8}" v="1" dt="2025-05-23T04:40:25.8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703" autoAdjust="0"/>
  </p:normalViewPr>
  <p:slideViewPr>
    <p:cSldViewPr snapToGrid="0">
      <p:cViewPr varScale="1">
        <p:scale>
          <a:sx n="60" d="100"/>
          <a:sy n="60" d="100"/>
        </p:scale>
        <p:origin x="1550" y="3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nds, Louis" userId="0a0a9dd6-884c-4814-9f2e-8a4b5cd37a80" providerId="ADAL" clId="{5C5EA2EE-CAB7-4E26-8717-D21A27CB5EE8}"/>
    <pc:docChg chg="custSel modSld">
      <pc:chgData name="Hinds, Louis" userId="0a0a9dd6-884c-4814-9f2e-8a4b5cd37a80" providerId="ADAL" clId="{5C5EA2EE-CAB7-4E26-8717-D21A27CB5EE8}" dt="2025-05-27T11:52:57.400" v="90" actId="20577"/>
      <pc:docMkLst>
        <pc:docMk/>
      </pc:docMkLst>
      <pc:sldChg chg="modNotesTx">
        <pc:chgData name="Hinds, Louis" userId="0a0a9dd6-884c-4814-9f2e-8a4b5cd37a80" providerId="ADAL" clId="{5C5EA2EE-CAB7-4E26-8717-D21A27CB5EE8}" dt="2025-05-27T11:52:57.400" v="90" actId="20577"/>
        <pc:sldMkLst>
          <pc:docMk/>
          <pc:sldMk cId="2492338351" sldId="382"/>
        </pc:sldMkLst>
      </pc:sldChg>
      <pc:sldChg chg="modNotesTx">
        <pc:chgData name="Hinds, Louis" userId="0a0a9dd6-884c-4814-9f2e-8a4b5cd37a80" providerId="ADAL" clId="{5C5EA2EE-CAB7-4E26-8717-D21A27CB5EE8}" dt="2025-05-27T11:49:56.733" v="46" actId="33524"/>
        <pc:sldMkLst>
          <pc:docMk/>
          <pc:sldMk cId="1453612333" sldId="388"/>
        </pc:sldMkLst>
      </pc:sldChg>
      <pc:sldChg chg="modSp mod">
        <pc:chgData name="Hinds, Louis" userId="0a0a9dd6-884c-4814-9f2e-8a4b5cd37a80" providerId="ADAL" clId="{5C5EA2EE-CAB7-4E26-8717-D21A27CB5EE8}" dt="2025-05-23T04:40:44.693" v="45" actId="20577"/>
        <pc:sldMkLst>
          <pc:docMk/>
          <pc:sldMk cId="3814900002" sldId="389"/>
        </pc:sldMkLst>
        <pc:spChg chg="mod">
          <ac:chgData name="Hinds, Louis" userId="0a0a9dd6-884c-4814-9f2e-8a4b5cd37a80" providerId="ADAL" clId="{5C5EA2EE-CAB7-4E26-8717-D21A27CB5EE8}" dt="2025-05-23T04:40:44.693" v="45" actId="20577"/>
          <ac:spMkLst>
            <pc:docMk/>
            <pc:sldMk cId="3814900002" sldId="389"/>
            <ac:spMk id="3" creationId="{8826D9DB-7550-3B27-0861-CEFF32E1DFC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3BC8C0-8772-4C5B-B229-16A33069372D}" type="datetimeFigureOut">
              <a:rPr lang="en-US" smtClean="0"/>
              <a:t>5/27/2025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B4198D-5C55-410F-90FB-3C1A0130F630}" type="slidenum">
              <a:rPr lang="en-US" smtClean="0"/>
              <a:t>‹#›</a:t>
            </a:fld>
            <a:endParaRPr lang="en-US"/>
          </a:p>
        </p:txBody>
      </p:sp>
    </p:spTree>
    <p:extLst>
      <p:ext uri="{BB962C8B-B14F-4D97-AF65-F5344CB8AC3E}">
        <p14:creationId xmlns:p14="http://schemas.microsoft.com/office/powerpoint/2010/main" val="1332560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Introduce yourself as well as discuss your law enforcement and captive wildlife experience.</a:t>
            </a:r>
          </a:p>
          <a:p>
            <a:pPr marL="228600" indent="-228600">
              <a:buAutoNum type="arabicPeriod"/>
            </a:pPr>
            <a:r>
              <a:rPr lang="en-US" dirty="0"/>
              <a:t>Ask what they know or if they know anything about captive wildlife in the state of Florida. One or some might have previous knowledge or experience with captive wildlife.</a:t>
            </a:r>
          </a:p>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32842" rtl="0" eaLnBrk="1" fontAlgn="base" latinLnBrk="0" hangingPunct="1">
              <a:lnSpc>
                <a:spcPct val="100000"/>
              </a:lnSpc>
              <a:spcBef>
                <a:spcPct val="0"/>
              </a:spcBef>
              <a:spcAft>
                <a:spcPct val="0"/>
              </a:spcAft>
              <a:buClrTx/>
              <a:buSzTx/>
              <a:buFontTx/>
              <a:buNone/>
              <a:tabLst/>
              <a:defRPr/>
            </a:pPr>
            <a:fld id="{D0E1A00E-38E3-41B7-9BD5-45003B384191}" type="slidenum">
              <a:rPr kumimoji="0" lang="en-US" sz="11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2842" rtl="0" eaLnBrk="1" fontAlgn="base" latinLnBrk="0" hangingPunct="1">
                <a:lnSpc>
                  <a:spcPct val="100000"/>
                </a:lnSpc>
                <a:spcBef>
                  <a:spcPct val="0"/>
                </a:spcBef>
                <a:spcAft>
                  <a:spcPct val="0"/>
                </a:spcAft>
                <a:buClrTx/>
                <a:buSzTx/>
                <a:buFontTx/>
                <a:buNone/>
                <a:tabLst/>
                <a:defRPr/>
              </a:pPr>
              <a:t>1</a:t>
            </a:fld>
            <a:endParaRPr kumimoji="0" lang="en-US" sz="11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49403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natural disasters there may be affected facilities which require tree removal or electrical work – downed power lines / trees</a:t>
            </a:r>
          </a:p>
          <a:p>
            <a:endParaRPr lang="en-US" dirty="0"/>
          </a:p>
          <a:p>
            <a:r>
              <a:rPr lang="en-US" dirty="0"/>
              <a:t>Large inventory of animals that may need to be evacuated</a:t>
            </a:r>
          </a:p>
        </p:txBody>
      </p:sp>
      <p:sp>
        <p:nvSpPr>
          <p:cNvPr id="4" name="Slide Number Placeholder 3"/>
          <p:cNvSpPr>
            <a:spLocks noGrp="1"/>
          </p:cNvSpPr>
          <p:nvPr>
            <p:ph type="sldNum" sz="quarter" idx="5"/>
          </p:nvPr>
        </p:nvSpPr>
        <p:spPr/>
        <p:txBody>
          <a:bodyPr/>
          <a:lstStyle/>
          <a:p>
            <a:fld id="{E0B4198D-5C55-410F-90FB-3C1A0130F630}" type="slidenum">
              <a:rPr lang="en-US" smtClean="0"/>
              <a:t>13</a:t>
            </a:fld>
            <a:endParaRPr lang="en-US"/>
          </a:p>
        </p:txBody>
      </p:sp>
    </p:spTree>
    <p:extLst>
      <p:ext uri="{BB962C8B-B14F-4D97-AF65-F5344CB8AC3E}">
        <p14:creationId xmlns:p14="http://schemas.microsoft.com/office/powerpoint/2010/main" val="777259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B4198D-5C55-410F-90FB-3C1A0130F630}" type="slidenum">
              <a:rPr lang="en-US" smtClean="0"/>
              <a:t>15</a:t>
            </a:fld>
            <a:endParaRPr lang="en-US"/>
          </a:p>
        </p:txBody>
      </p:sp>
    </p:spTree>
    <p:extLst>
      <p:ext uri="{BB962C8B-B14F-4D97-AF65-F5344CB8AC3E}">
        <p14:creationId xmlns:p14="http://schemas.microsoft.com/office/powerpoint/2010/main" val="3803386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 I can kill you</a:t>
            </a:r>
          </a:p>
          <a:p>
            <a:r>
              <a:rPr lang="en-US" dirty="0"/>
              <a:t>Class II can severely hurt you</a:t>
            </a:r>
          </a:p>
          <a:p>
            <a:r>
              <a:rPr lang="en-US" dirty="0"/>
              <a:t>Class III is everything else and includes venomous reptiles</a:t>
            </a:r>
          </a:p>
          <a:p>
            <a:endParaRPr lang="en-US" dirty="0"/>
          </a:p>
          <a:p>
            <a:r>
              <a:rPr lang="en-US" dirty="0"/>
              <a:t>Have designated lists in 68A-6.002 which details which animals are class I &amp; II</a:t>
            </a:r>
          </a:p>
        </p:txBody>
      </p:sp>
      <p:sp>
        <p:nvSpPr>
          <p:cNvPr id="4" name="Slide Number Placeholder 3"/>
          <p:cNvSpPr>
            <a:spLocks noGrp="1"/>
          </p:cNvSpPr>
          <p:nvPr>
            <p:ph type="sldNum" sz="quarter" idx="5"/>
          </p:nvPr>
        </p:nvSpPr>
        <p:spPr/>
        <p:txBody>
          <a:bodyPr/>
          <a:lstStyle/>
          <a:p>
            <a:fld id="{E0B4198D-5C55-410F-90FB-3C1A0130F630}" type="slidenum">
              <a:rPr lang="en-US" smtClean="0"/>
              <a:t>3</a:t>
            </a:fld>
            <a:endParaRPr lang="en-US"/>
          </a:p>
        </p:txBody>
      </p:sp>
    </p:spTree>
    <p:extLst>
      <p:ext uri="{BB962C8B-B14F-4D97-AF65-F5344CB8AC3E}">
        <p14:creationId xmlns:p14="http://schemas.microsoft.com/office/powerpoint/2010/main" val="1741827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Florida is a tourism state</a:t>
            </a:r>
          </a:p>
          <a:p>
            <a:endParaRPr lang="en-US" dirty="0"/>
          </a:p>
          <a:p>
            <a:r>
              <a:rPr lang="en-US" dirty="0"/>
              <a:t>Many different types of facilities that have wildlife and cater to tourists</a:t>
            </a:r>
          </a:p>
          <a:p>
            <a:endParaRPr lang="en-US" dirty="0"/>
          </a:p>
          <a:p>
            <a:r>
              <a:rPr lang="en-US" dirty="0"/>
              <a:t>Healthy deer industry</a:t>
            </a:r>
          </a:p>
          <a:p>
            <a:endParaRPr lang="en-US" dirty="0"/>
          </a:p>
          <a:p>
            <a:r>
              <a:rPr lang="en-US" dirty="0"/>
              <a:t>Huge reptile and amphibian industry </a:t>
            </a:r>
          </a:p>
          <a:p>
            <a:endParaRPr lang="en-US" dirty="0"/>
          </a:p>
          <a:p>
            <a:r>
              <a:rPr lang="en-US" dirty="0"/>
              <a:t>Florida’s climate and ecosystem is excellent for all types of wildlife to thrive as evidenced by the Burmese python</a:t>
            </a:r>
          </a:p>
        </p:txBody>
      </p:sp>
      <p:sp>
        <p:nvSpPr>
          <p:cNvPr id="4" name="Slide Number Placeholder 3"/>
          <p:cNvSpPr>
            <a:spLocks noGrp="1"/>
          </p:cNvSpPr>
          <p:nvPr>
            <p:ph type="sldNum" sz="quarter" idx="5"/>
          </p:nvPr>
        </p:nvSpPr>
        <p:spPr/>
        <p:txBody>
          <a:bodyPr/>
          <a:lstStyle/>
          <a:p>
            <a:fld id="{E0B4198D-5C55-410F-90FB-3C1A0130F630}" type="slidenum">
              <a:rPr lang="en-US" smtClean="0"/>
              <a:t>4</a:t>
            </a:fld>
            <a:endParaRPr lang="en-US"/>
          </a:p>
        </p:txBody>
      </p:sp>
    </p:spTree>
    <p:extLst>
      <p:ext uri="{BB962C8B-B14F-4D97-AF65-F5344CB8AC3E}">
        <p14:creationId xmlns:p14="http://schemas.microsoft.com/office/powerpoint/2010/main" val="1114070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1. The primary responsibility for the recapture of any escaped Class I or II wildlife or exotic venomous reptile will be borne by the licensee. </a:t>
            </a:r>
          </a:p>
          <a:p>
            <a:pPr marL="228600" indent="-228600">
              <a:buAutoNum type="arabicPeriod"/>
            </a:pPr>
            <a:endParaRPr lang="en-US" sz="1200" dirty="0"/>
          </a:p>
          <a:p>
            <a:r>
              <a:rPr lang="en-US" sz="1200" dirty="0"/>
              <a:t>2. The Investigator responsible for investigating such incident will work with the licensee to coordinate recapture of escaped wildlife using the licensee’s Critical Incident and Disaster Plan as a guide. </a:t>
            </a:r>
          </a:p>
          <a:p>
            <a:endParaRPr lang="en-US" sz="1200" dirty="0"/>
          </a:p>
          <a:p>
            <a:r>
              <a:rPr lang="en-US" sz="1200" dirty="0"/>
              <a:t>This may not be feasible or responding personnel may need to adapt to the circumstances</a:t>
            </a:r>
          </a:p>
          <a:p>
            <a:endParaRPr lang="en-US" dirty="0"/>
          </a:p>
        </p:txBody>
      </p:sp>
      <p:sp>
        <p:nvSpPr>
          <p:cNvPr id="4" name="Slide Number Placeholder 3"/>
          <p:cNvSpPr>
            <a:spLocks noGrp="1"/>
          </p:cNvSpPr>
          <p:nvPr>
            <p:ph type="sldNum" sz="quarter" idx="5"/>
          </p:nvPr>
        </p:nvSpPr>
        <p:spPr/>
        <p:txBody>
          <a:bodyPr/>
          <a:lstStyle/>
          <a:p>
            <a:fld id="{E0B4198D-5C55-410F-90FB-3C1A0130F630}" type="slidenum">
              <a:rPr lang="en-US" smtClean="0"/>
              <a:t>5</a:t>
            </a:fld>
            <a:endParaRPr lang="en-US"/>
          </a:p>
        </p:txBody>
      </p:sp>
    </p:spTree>
    <p:extLst>
      <p:ext uri="{BB962C8B-B14F-4D97-AF65-F5344CB8AC3E}">
        <p14:creationId xmlns:p14="http://schemas.microsoft.com/office/powerpoint/2010/main" val="379218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Notification </a:t>
            </a:r>
          </a:p>
          <a:p>
            <a:r>
              <a:rPr lang="en-US" dirty="0"/>
              <a:t>can be received by various means.</a:t>
            </a:r>
          </a:p>
          <a:p>
            <a:endParaRPr lang="en-US" dirty="0"/>
          </a:p>
          <a:p>
            <a:r>
              <a:rPr lang="en-US" dirty="0"/>
              <a:t>Be Ready</a:t>
            </a:r>
          </a:p>
          <a:p>
            <a:endParaRPr lang="en-US" dirty="0"/>
          </a:p>
          <a:p>
            <a:r>
              <a:rPr lang="en-US" dirty="0"/>
              <a:t>When it does happen implement the incident command system.</a:t>
            </a:r>
          </a:p>
          <a:p>
            <a:endParaRPr lang="en-US" dirty="0"/>
          </a:p>
          <a:p>
            <a:r>
              <a:rPr lang="en-US" dirty="0"/>
              <a:t>What’s that?</a:t>
            </a:r>
          </a:p>
        </p:txBody>
      </p:sp>
      <p:sp>
        <p:nvSpPr>
          <p:cNvPr id="4" name="Slide Number Placeholder 3"/>
          <p:cNvSpPr>
            <a:spLocks noGrp="1"/>
          </p:cNvSpPr>
          <p:nvPr>
            <p:ph type="sldNum" sz="quarter" idx="5"/>
          </p:nvPr>
        </p:nvSpPr>
        <p:spPr/>
        <p:txBody>
          <a:bodyPr/>
          <a:lstStyle/>
          <a:p>
            <a:pPr marL="0" marR="0" lvl="0" indent="0" algn="r" defTabSz="913976" rtl="0" eaLnBrk="1" fontAlgn="auto" latinLnBrk="0" hangingPunct="1">
              <a:lnSpc>
                <a:spcPct val="100000"/>
              </a:lnSpc>
              <a:spcBef>
                <a:spcPts val="0"/>
              </a:spcBef>
              <a:spcAft>
                <a:spcPts val="0"/>
              </a:spcAft>
              <a:buClrTx/>
              <a:buSzTx/>
              <a:buFontTx/>
              <a:buNone/>
              <a:tabLst/>
              <a:defRPr/>
            </a:pPr>
            <a:fld id="{BFF98E64-9516-4617-AB01-EE314D6413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3976"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9748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include other instances: </a:t>
            </a:r>
          </a:p>
          <a:p>
            <a:endParaRPr lang="en-US" dirty="0"/>
          </a:p>
          <a:p>
            <a:r>
              <a:rPr lang="en-US" sz="1200" dirty="0"/>
              <a:t>Miami, FL - 2018</a:t>
            </a:r>
          </a:p>
          <a:p>
            <a:r>
              <a:rPr lang="en-US" dirty="0"/>
              <a:t>Chimpanzee Escape</a:t>
            </a:r>
          </a:p>
          <a:p>
            <a:endParaRPr lang="en-US" dirty="0"/>
          </a:p>
          <a:p>
            <a:r>
              <a:rPr lang="en-US" sz="1200" dirty="0"/>
              <a:t>Ocala, FL – 2019</a:t>
            </a:r>
          </a:p>
          <a:p>
            <a:r>
              <a:rPr lang="en-US" dirty="0"/>
              <a:t>Lion Escape</a:t>
            </a:r>
          </a:p>
        </p:txBody>
      </p:sp>
      <p:sp>
        <p:nvSpPr>
          <p:cNvPr id="4" name="Slide Number Placeholder 3"/>
          <p:cNvSpPr>
            <a:spLocks noGrp="1"/>
          </p:cNvSpPr>
          <p:nvPr>
            <p:ph type="sldNum" sz="quarter" idx="5"/>
          </p:nvPr>
        </p:nvSpPr>
        <p:spPr/>
        <p:txBody>
          <a:bodyPr/>
          <a:lstStyle/>
          <a:p>
            <a:pPr marL="0" marR="0" lvl="0" indent="0" algn="r" defTabSz="913976" rtl="0" eaLnBrk="1" fontAlgn="auto" latinLnBrk="0" hangingPunct="1">
              <a:lnSpc>
                <a:spcPct val="100000"/>
              </a:lnSpc>
              <a:spcBef>
                <a:spcPts val="0"/>
              </a:spcBef>
              <a:spcAft>
                <a:spcPts val="0"/>
              </a:spcAft>
              <a:buClrTx/>
              <a:buSzTx/>
              <a:buFontTx/>
              <a:buNone/>
              <a:tabLst/>
              <a:defRPr/>
            </a:pPr>
            <a:fld id="{BFF98E64-9516-4617-AB01-EE314D6413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3976"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8589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Requirements in rule that certain types of facilities have signage posted detailing what wildlife is in facility</a:t>
            </a:r>
          </a:p>
        </p:txBody>
      </p:sp>
      <p:sp>
        <p:nvSpPr>
          <p:cNvPr id="4" name="Slide Number Placeholder 3"/>
          <p:cNvSpPr>
            <a:spLocks noGrp="1"/>
          </p:cNvSpPr>
          <p:nvPr>
            <p:ph type="sldNum" sz="quarter" idx="5"/>
          </p:nvPr>
        </p:nvSpPr>
        <p:spPr/>
        <p:txBody>
          <a:bodyPr/>
          <a:lstStyle/>
          <a:p>
            <a:fld id="{E0B4198D-5C55-410F-90FB-3C1A0130F630}" type="slidenum">
              <a:rPr lang="en-US" smtClean="0"/>
              <a:t>10</a:t>
            </a:fld>
            <a:endParaRPr lang="en-US"/>
          </a:p>
        </p:txBody>
      </p:sp>
    </p:spTree>
    <p:extLst>
      <p:ext uri="{BB962C8B-B14F-4D97-AF65-F5344CB8AC3E}">
        <p14:creationId xmlns:p14="http://schemas.microsoft.com/office/powerpoint/2010/main" val="2980596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FWC </a:t>
            </a:r>
            <a:r>
              <a:rPr lang="en-US" dirty="0"/>
              <a:t>Deployment waves with CW Response teams</a:t>
            </a:r>
          </a:p>
          <a:p>
            <a:pPr marL="171450" indent="-171450">
              <a:buFont typeface="Arial" panose="020B0604020202020204" pitchFamily="34" charset="0"/>
              <a:buChar char="•"/>
            </a:pPr>
            <a:r>
              <a:rPr lang="en-US" dirty="0"/>
              <a:t>Team of captive investigators and Lt’s attach to a deployment and operate in impacted areas</a:t>
            </a:r>
          </a:p>
          <a:p>
            <a:pPr marL="171450" indent="-171450">
              <a:buFont typeface="Arial" panose="020B0604020202020204" pitchFamily="34" charset="0"/>
              <a:buChar char="•"/>
            </a:pPr>
            <a:r>
              <a:rPr lang="en-US" dirty="0"/>
              <a:t>Contact effected facilities </a:t>
            </a:r>
          </a:p>
          <a:p>
            <a:pPr marL="171450" indent="-171450">
              <a:buFont typeface="Arial" panose="020B0604020202020204" pitchFamily="34" charset="0"/>
              <a:buChar char="•"/>
            </a:pPr>
            <a:r>
              <a:rPr lang="en-US" dirty="0"/>
              <a:t>Assess facilities </a:t>
            </a:r>
          </a:p>
          <a:p>
            <a:pPr marL="171450" indent="-171450">
              <a:buFont typeface="Arial" panose="020B0604020202020204" pitchFamily="34" charset="0"/>
              <a:buChar char="•"/>
            </a:pPr>
            <a:r>
              <a:rPr lang="en-US" dirty="0"/>
              <a:t>Relay information out </a:t>
            </a:r>
          </a:p>
          <a:p>
            <a:pPr marL="171450" indent="-171450">
              <a:buFont typeface="Arial" panose="020B0604020202020204" pitchFamily="34" charset="0"/>
              <a:buChar char="•"/>
            </a:pPr>
            <a:r>
              <a:rPr lang="en-US" dirty="0"/>
              <a:t>Capture / relocate animals as needed </a:t>
            </a:r>
          </a:p>
          <a:p>
            <a:endParaRPr lang="en-US" dirty="0"/>
          </a:p>
          <a:p>
            <a:r>
              <a:rPr lang="en-US" dirty="0"/>
              <a:t>Chemical Capture</a:t>
            </a:r>
          </a:p>
          <a:p>
            <a:r>
              <a:rPr lang="en-US" dirty="0"/>
              <a:t>Kill guns</a:t>
            </a:r>
          </a:p>
          <a:p>
            <a:r>
              <a:rPr lang="en-US" dirty="0"/>
              <a:t>Traps / Cages</a:t>
            </a:r>
          </a:p>
        </p:txBody>
      </p:sp>
      <p:sp>
        <p:nvSpPr>
          <p:cNvPr id="4" name="Slide Number Placeholder 3"/>
          <p:cNvSpPr>
            <a:spLocks noGrp="1"/>
          </p:cNvSpPr>
          <p:nvPr>
            <p:ph type="sldNum" sz="quarter" idx="5"/>
          </p:nvPr>
        </p:nvSpPr>
        <p:spPr/>
        <p:txBody>
          <a:bodyPr/>
          <a:lstStyle/>
          <a:p>
            <a:fld id="{E0B4198D-5C55-410F-90FB-3C1A0130F630}" type="slidenum">
              <a:rPr lang="en-US" smtClean="0"/>
              <a:t>11</a:t>
            </a:fld>
            <a:endParaRPr lang="en-US"/>
          </a:p>
        </p:txBody>
      </p:sp>
    </p:spTree>
    <p:extLst>
      <p:ext uri="{BB962C8B-B14F-4D97-AF65-F5344CB8AC3E}">
        <p14:creationId xmlns:p14="http://schemas.microsoft.com/office/powerpoint/2010/main" val="3690766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Captive Wildlife Response Teams</a:t>
            </a:r>
          </a:p>
          <a:p>
            <a:pPr marL="171450" indent="-171450">
              <a:buFont typeface="Arial" panose="020B0604020202020204" pitchFamily="34" charset="0"/>
              <a:buChar char="•"/>
            </a:pPr>
            <a:r>
              <a:rPr lang="en-US" dirty="0"/>
              <a:t>Coordinate with on scene incident commander and SEOC Captive Wildlife contact (Section Leader )</a:t>
            </a:r>
          </a:p>
          <a:p>
            <a:pPr marL="171450" indent="-171450">
              <a:buFont typeface="Arial" panose="020B0604020202020204" pitchFamily="34" charset="0"/>
              <a:buChar char="•"/>
            </a:pPr>
            <a:r>
              <a:rPr lang="en-US" dirty="0"/>
              <a:t>Information funneled through ESF 16/17 for operational needs</a:t>
            </a:r>
          </a:p>
          <a:p>
            <a:pPr marL="171450" indent="-171450">
              <a:buFont typeface="Arial" panose="020B0604020202020204" pitchFamily="34" charset="0"/>
              <a:buChar char="•"/>
            </a:pPr>
            <a:r>
              <a:rPr lang="en-US" dirty="0"/>
              <a:t>ESF = Emergency Support Function</a:t>
            </a:r>
          </a:p>
        </p:txBody>
      </p:sp>
      <p:sp>
        <p:nvSpPr>
          <p:cNvPr id="4" name="Slide Number Placeholder 3"/>
          <p:cNvSpPr>
            <a:spLocks noGrp="1"/>
          </p:cNvSpPr>
          <p:nvPr>
            <p:ph type="sldNum" sz="quarter" idx="5"/>
          </p:nvPr>
        </p:nvSpPr>
        <p:spPr/>
        <p:txBody>
          <a:bodyPr/>
          <a:lstStyle/>
          <a:p>
            <a:fld id="{E0B4198D-5C55-410F-90FB-3C1A0130F630}" type="slidenum">
              <a:rPr lang="en-US" smtClean="0"/>
              <a:t>12</a:t>
            </a:fld>
            <a:endParaRPr lang="en-US"/>
          </a:p>
        </p:txBody>
      </p:sp>
    </p:spTree>
    <p:extLst>
      <p:ext uri="{BB962C8B-B14F-4D97-AF65-F5344CB8AC3E}">
        <p14:creationId xmlns:p14="http://schemas.microsoft.com/office/powerpoint/2010/main" val="12265028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50" name="Rectangle 6"/>
          <p:cNvSpPr>
            <a:spLocks noGrp="1" noChangeArrowheads="1"/>
          </p:cNvSpPr>
          <p:nvPr>
            <p:ph type="ctrTitle"/>
          </p:nvPr>
        </p:nvSpPr>
        <p:spPr>
          <a:xfrm>
            <a:off x="2946400" y="4876800"/>
            <a:ext cx="8737600" cy="1066800"/>
          </a:xfrm>
        </p:spPr>
        <p:txBody>
          <a:bodyPr/>
          <a:lstStyle>
            <a:lvl1pPr>
              <a:defRPr sz="3200"/>
            </a:lvl1pPr>
          </a:lstStyle>
          <a:p>
            <a:r>
              <a:rPr lang="en-US"/>
              <a:t>Click to edit Master title style</a:t>
            </a:r>
          </a:p>
        </p:txBody>
      </p:sp>
      <p:sp>
        <p:nvSpPr>
          <p:cNvPr id="6151" name="Rectangle 7"/>
          <p:cNvSpPr>
            <a:spLocks noGrp="1" noChangeArrowheads="1"/>
          </p:cNvSpPr>
          <p:nvPr>
            <p:ph type="subTitle" idx="1"/>
          </p:nvPr>
        </p:nvSpPr>
        <p:spPr>
          <a:xfrm>
            <a:off x="3657600" y="5638800"/>
            <a:ext cx="8026400" cy="762000"/>
          </a:xfrm>
        </p:spPr>
        <p:txBody>
          <a:bodyPr/>
          <a:lstStyle>
            <a:lvl1pPr marL="0" indent="0">
              <a:buFontTx/>
              <a:buNone/>
              <a:defRPr sz="2000"/>
            </a:lvl1pPr>
          </a:lstStyle>
          <a:p>
            <a:r>
              <a:rPr lang="en-US"/>
              <a:t>Click to edit Master subtitle style</a:t>
            </a:r>
          </a:p>
        </p:txBody>
      </p:sp>
    </p:spTree>
    <p:extLst>
      <p:ext uri="{BB962C8B-B14F-4D97-AF65-F5344CB8AC3E}">
        <p14:creationId xmlns:p14="http://schemas.microsoft.com/office/powerpoint/2010/main" val="309922945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910033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274639"/>
            <a:ext cx="2768600" cy="5394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102600" cy="5394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844504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30" indent="0" algn="ctr">
              <a:buNone/>
              <a:defRPr sz="2000"/>
            </a:lvl2pPr>
            <a:lvl3pPr marL="914459" indent="0" algn="ctr">
              <a:buNone/>
              <a:defRPr sz="1800"/>
            </a:lvl3pPr>
            <a:lvl4pPr marL="1371689" indent="0" algn="ctr">
              <a:buNone/>
              <a:defRPr sz="1600"/>
            </a:lvl4pPr>
            <a:lvl5pPr marL="1828919" indent="0" algn="ctr">
              <a:buNone/>
              <a:defRPr sz="1600"/>
            </a:lvl5pPr>
            <a:lvl6pPr marL="2286149" indent="0" algn="ctr">
              <a:buNone/>
              <a:defRPr sz="1600"/>
            </a:lvl6pPr>
            <a:lvl7pPr marL="2743378" indent="0" algn="ctr">
              <a:buNone/>
              <a:defRPr sz="1600"/>
            </a:lvl7pPr>
            <a:lvl8pPr marL="3200608" indent="0" algn="ctr">
              <a:buNone/>
              <a:defRPr sz="1600"/>
            </a:lvl8pPr>
            <a:lvl9pPr marL="3657838"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A94A895-49A3-4064-AC31-2CAA93E85A47}"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152CE-57AD-4965-A13E-A8EC6C293274}" type="slidenum">
              <a:rPr lang="en-US" smtClean="0"/>
              <a:t>‹#›</a:t>
            </a:fld>
            <a:endParaRPr lang="en-US"/>
          </a:p>
        </p:txBody>
      </p:sp>
    </p:spTree>
    <p:extLst>
      <p:ext uri="{BB962C8B-B14F-4D97-AF65-F5344CB8AC3E}">
        <p14:creationId xmlns:p14="http://schemas.microsoft.com/office/powerpoint/2010/main" val="164355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94A895-49A3-4064-AC31-2CAA93E85A47}"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152CE-57AD-4965-A13E-A8EC6C293274}" type="slidenum">
              <a:rPr lang="en-US" smtClean="0"/>
              <a:t>‹#›</a:t>
            </a:fld>
            <a:endParaRPr lang="en-US"/>
          </a:p>
        </p:txBody>
      </p:sp>
    </p:spTree>
    <p:extLst>
      <p:ext uri="{BB962C8B-B14F-4D97-AF65-F5344CB8AC3E}">
        <p14:creationId xmlns:p14="http://schemas.microsoft.com/office/powerpoint/2010/main" val="4016582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230" indent="0">
              <a:buNone/>
              <a:defRPr sz="2000">
                <a:solidFill>
                  <a:schemeClr val="tx1">
                    <a:tint val="75000"/>
                  </a:schemeClr>
                </a:solidFill>
              </a:defRPr>
            </a:lvl2pPr>
            <a:lvl3pPr marL="914459" indent="0">
              <a:buNone/>
              <a:defRPr sz="1800">
                <a:solidFill>
                  <a:schemeClr val="tx1">
                    <a:tint val="75000"/>
                  </a:schemeClr>
                </a:solidFill>
              </a:defRPr>
            </a:lvl3pPr>
            <a:lvl4pPr marL="1371689" indent="0">
              <a:buNone/>
              <a:defRPr sz="1600">
                <a:solidFill>
                  <a:schemeClr val="tx1">
                    <a:tint val="75000"/>
                  </a:schemeClr>
                </a:solidFill>
              </a:defRPr>
            </a:lvl4pPr>
            <a:lvl5pPr marL="1828919" indent="0">
              <a:buNone/>
              <a:defRPr sz="1600">
                <a:solidFill>
                  <a:schemeClr val="tx1">
                    <a:tint val="75000"/>
                  </a:schemeClr>
                </a:solidFill>
              </a:defRPr>
            </a:lvl5pPr>
            <a:lvl6pPr marL="2286149" indent="0">
              <a:buNone/>
              <a:defRPr sz="1600">
                <a:solidFill>
                  <a:schemeClr val="tx1">
                    <a:tint val="75000"/>
                  </a:schemeClr>
                </a:solidFill>
              </a:defRPr>
            </a:lvl6pPr>
            <a:lvl7pPr marL="2743378" indent="0">
              <a:buNone/>
              <a:defRPr sz="1600">
                <a:solidFill>
                  <a:schemeClr val="tx1">
                    <a:tint val="75000"/>
                  </a:schemeClr>
                </a:solidFill>
              </a:defRPr>
            </a:lvl7pPr>
            <a:lvl8pPr marL="3200608" indent="0">
              <a:buNone/>
              <a:defRPr sz="1600">
                <a:solidFill>
                  <a:schemeClr val="tx1">
                    <a:tint val="75000"/>
                  </a:schemeClr>
                </a:solidFill>
              </a:defRPr>
            </a:lvl8pPr>
            <a:lvl9pPr marL="3657838"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A94A895-49A3-4064-AC31-2CAA93E85A47}"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152CE-57AD-4965-A13E-A8EC6C293274}" type="slidenum">
              <a:rPr lang="en-US" smtClean="0"/>
              <a:t>‹#›</a:t>
            </a:fld>
            <a:endParaRPr lang="en-US"/>
          </a:p>
        </p:txBody>
      </p:sp>
    </p:spTree>
    <p:extLst>
      <p:ext uri="{BB962C8B-B14F-4D97-AF65-F5344CB8AC3E}">
        <p14:creationId xmlns:p14="http://schemas.microsoft.com/office/powerpoint/2010/main" val="3289819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94A895-49A3-4064-AC31-2CAA93E85A47}"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152CE-57AD-4965-A13E-A8EC6C293274}" type="slidenum">
              <a:rPr lang="en-US" smtClean="0"/>
              <a:t>‹#›</a:t>
            </a:fld>
            <a:endParaRPr lang="en-US"/>
          </a:p>
        </p:txBody>
      </p:sp>
    </p:spTree>
    <p:extLst>
      <p:ext uri="{BB962C8B-B14F-4D97-AF65-F5344CB8AC3E}">
        <p14:creationId xmlns:p14="http://schemas.microsoft.com/office/powerpoint/2010/main" val="2312140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230" indent="0">
              <a:buNone/>
              <a:defRPr sz="2000" b="1"/>
            </a:lvl2pPr>
            <a:lvl3pPr marL="914459" indent="0">
              <a:buNone/>
              <a:defRPr sz="1800" b="1"/>
            </a:lvl3pPr>
            <a:lvl4pPr marL="1371689" indent="0">
              <a:buNone/>
              <a:defRPr sz="1600" b="1"/>
            </a:lvl4pPr>
            <a:lvl5pPr marL="1828919" indent="0">
              <a:buNone/>
              <a:defRPr sz="1600" b="1"/>
            </a:lvl5pPr>
            <a:lvl6pPr marL="2286149" indent="0">
              <a:buNone/>
              <a:defRPr sz="1600" b="1"/>
            </a:lvl6pPr>
            <a:lvl7pPr marL="2743378" indent="0">
              <a:buNone/>
              <a:defRPr sz="1600" b="1"/>
            </a:lvl7pPr>
            <a:lvl8pPr marL="3200608" indent="0">
              <a:buNone/>
              <a:defRPr sz="1600" b="1"/>
            </a:lvl8pPr>
            <a:lvl9pPr marL="3657838" indent="0">
              <a:buNone/>
              <a:defRPr sz="1600" b="1"/>
            </a:lvl9pPr>
          </a:lstStyle>
          <a:p>
            <a:pPr lvl="0"/>
            <a:r>
              <a:rPr lang="en-US"/>
              <a:t>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30" indent="0">
              <a:buNone/>
              <a:defRPr sz="2000" b="1"/>
            </a:lvl2pPr>
            <a:lvl3pPr marL="914459" indent="0">
              <a:buNone/>
              <a:defRPr sz="1800" b="1"/>
            </a:lvl3pPr>
            <a:lvl4pPr marL="1371689" indent="0">
              <a:buNone/>
              <a:defRPr sz="1600" b="1"/>
            </a:lvl4pPr>
            <a:lvl5pPr marL="1828919" indent="0">
              <a:buNone/>
              <a:defRPr sz="1600" b="1"/>
            </a:lvl5pPr>
            <a:lvl6pPr marL="2286149" indent="0">
              <a:buNone/>
              <a:defRPr sz="1600" b="1"/>
            </a:lvl6pPr>
            <a:lvl7pPr marL="2743378" indent="0">
              <a:buNone/>
              <a:defRPr sz="1600" b="1"/>
            </a:lvl7pPr>
            <a:lvl8pPr marL="3200608" indent="0">
              <a:buNone/>
              <a:defRPr sz="1600" b="1"/>
            </a:lvl8pPr>
            <a:lvl9pPr marL="3657838"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94A895-49A3-4064-AC31-2CAA93E85A47}" type="datetimeFigureOut">
              <a:rPr lang="en-US" smtClean="0"/>
              <a:t>5/27/2025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A152CE-57AD-4965-A13E-A8EC6C293274}" type="slidenum">
              <a:rPr lang="en-US" smtClean="0"/>
              <a:t>‹#›</a:t>
            </a:fld>
            <a:endParaRPr lang="en-US"/>
          </a:p>
        </p:txBody>
      </p:sp>
    </p:spTree>
    <p:extLst>
      <p:ext uri="{BB962C8B-B14F-4D97-AF65-F5344CB8AC3E}">
        <p14:creationId xmlns:p14="http://schemas.microsoft.com/office/powerpoint/2010/main" val="1527458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94A895-49A3-4064-AC31-2CAA93E85A47}" type="datetimeFigureOut">
              <a:rPr lang="en-US" smtClean="0"/>
              <a:t>5/27/2025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A152CE-57AD-4965-A13E-A8EC6C293274}" type="slidenum">
              <a:rPr lang="en-US" smtClean="0"/>
              <a:t>‹#›</a:t>
            </a:fld>
            <a:endParaRPr lang="en-US"/>
          </a:p>
        </p:txBody>
      </p:sp>
    </p:spTree>
    <p:extLst>
      <p:ext uri="{BB962C8B-B14F-4D97-AF65-F5344CB8AC3E}">
        <p14:creationId xmlns:p14="http://schemas.microsoft.com/office/powerpoint/2010/main" val="3419989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94A895-49A3-4064-AC31-2CAA93E85A47}" type="datetimeFigureOut">
              <a:rPr lang="en-US" smtClean="0"/>
              <a:t>5/27/2025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A152CE-57AD-4965-A13E-A8EC6C293274}" type="slidenum">
              <a:rPr lang="en-US" smtClean="0"/>
              <a:t>‹#›</a:t>
            </a:fld>
            <a:endParaRPr lang="en-US"/>
          </a:p>
        </p:txBody>
      </p:sp>
    </p:spTree>
    <p:extLst>
      <p:ext uri="{BB962C8B-B14F-4D97-AF65-F5344CB8AC3E}">
        <p14:creationId xmlns:p14="http://schemas.microsoft.com/office/powerpoint/2010/main" val="2082185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30" indent="0">
              <a:buNone/>
              <a:defRPr sz="1400"/>
            </a:lvl2pPr>
            <a:lvl3pPr marL="914459" indent="0">
              <a:buNone/>
              <a:defRPr sz="1200"/>
            </a:lvl3pPr>
            <a:lvl4pPr marL="1371689" indent="0">
              <a:buNone/>
              <a:defRPr sz="1000"/>
            </a:lvl4pPr>
            <a:lvl5pPr marL="1828919" indent="0">
              <a:buNone/>
              <a:defRPr sz="1000"/>
            </a:lvl5pPr>
            <a:lvl6pPr marL="2286149" indent="0">
              <a:buNone/>
              <a:defRPr sz="1000"/>
            </a:lvl6pPr>
            <a:lvl7pPr marL="2743378" indent="0">
              <a:buNone/>
              <a:defRPr sz="1000"/>
            </a:lvl7pPr>
            <a:lvl8pPr marL="3200608" indent="0">
              <a:buNone/>
              <a:defRPr sz="1000"/>
            </a:lvl8pPr>
            <a:lvl9pPr marL="3657838"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94A895-49A3-4064-AC31-2CAA93E85A47}"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152CE-57AD-4965-A13E-A8EC6C293274}" type="slidenum">
              <a:rPr lang="en-US" smtClean="0"/>
              <a:t>‹#›</a:t>
            </a:fld>
            <a:endParaRPr lang="en-US"/>
          </a:p>
        </p:txBody>
      </p:sp>
    </p:spTree>
    <p:extLst>
      <p:ext uri="{BB962C8B-B14F-4D97-AF65-F5344CB8AC3E}">
        <p14:creationId xmlns:p14="http://schemas.microsoft.com/office/powerpoint/2010/main" val="2414536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145436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30" indent="0">
              <a:buNone/>
              <a:defRPr sz="2800"/>
            </a:lvl2pPr>
            <a:lvl3pPr marL="914459" indent="0">
              <a:buNone/>
              <a:defRPr sz="2400"/>
            </a:lvl3pPr>
            <a:lvl4pPr marL="1371689" indent="0">
              <a:buNone/>
              <a:defRPr sz="2000"/>
            </a:lvl4pPr>
            <a:lvl5pPr marL="1828919" indent="0">
              <a:buNone/>
              <a:defRPr sz="2000"/>
            </a:lvl5pPr>
            <a:lvl6pPr marL="2286149" indent="0">
              <a:buNone/>
              <a:defRPr sz="2000"/>
            </a:lvl6pPr>
            <a:lvl7pPr marL="2743378" indent="0">
              <a:buNone/>
              <a:defRPr sz="2000"/>
            </a:lvl7pPr>
            <a:lvl8pPr marL="3200608" indent="0">
              <a:buNone/>
              <a:defRPr sz="2000"/>
            </a:lvl8pPr>
            <a:lvl9pPr marL="3657838" indent="0">
              <a:buNone/>
              <a:defRPr sz="2000"/>
            </a:lvl9pPr>
          </a:lstStyle>
          <a:p>
            <a:endParaRPr lang="en-US"/>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30" indent="0">
              <a:buNone/>
              <a:defRPr sz="1400"/>
            </a:lvl2pPr>
            <a:lvl3pPr marL="914459" indent="0">
              <a:buNone/>
              <a:defRPr sz="1200"/>
            </a:lvl3pPr>
            <a:lvl4pPr marL="1371689" indent="0">
              <a:buNone/>
              <a:defRPr sz="1000"/>
            </a:lvl4pPr>
            <a:lvl5pPr marL="1828919" indent="0">
              <a:buNone/>
              <a:defRPr sz="1000"/>
            </a:lvl5pPr>
            <a:lvl6pPr marL="2286149" indent="0">
              <a:buNone/>
              <a:defRPr sz="1000"/>
            </a:lvl6pPr>
            <a:lvl7pPr marL="2743378" indent="0">
              <a:buNone/>
              <a:defRPr sz="1000"/>
            </a:lvl7pPr>
            <a:lvl8pPr marL="3200608" indent="0">
              <a:buNone/>
              <a:defRPr sz="1000"/>
            </a:lvl8pPr>
            <a:lvl9pPr marL="3657838"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94A895-49A3-4064-AC31-2CAA93E85A47}"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152CE-57AD-4965-A13E-A8EC6C293274}" type="slidenum">
              <a:rPr lang="en-US" smtClean="0"/>
              <a:t>‹#›</a:t>
            </a:fld>
            <a:endParaRPr lang="en-US"/>
          </a:p>
        </p:txBody>
      </p:sp>
    </p:spTree>
    <p:extLst>
      <p:ext uri="{BB962C8B-B14F-4D97-AF65-F5344CB8AC3E}">
        <p14:creationId xmlns:p14="http://schemas.microsoft.com/office/powerpoint/2010/main" val="1019500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94A895-49A3-4064-AC31-2CAA93E85A47}"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152CE-57AD-4965-A13E-A8EC6C293274}" type="slidenum">
              <a:rPr lang="en-US" smtClean="0"/>
              <a:t>‹#›</a:t>
            </a:fld>
            <a:endParaRPr lang="en-US"/>
          </a:p>
        </p:txBody>
      </p:sp>
    </p:spTree>
    <p:extLst>
      <p:ext uri="{BB962C8B-B14F-4D97-AF65-F5344CB8AC3E}">
        <p14:creationId xmlns:p14="http://schemas.microsoft.com/office/powerpoint/2010/main" val="10697687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94A895-49A3-4064-AC31-2CAA93E85A47}"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152CE-57AD-4965-A13E-A8EC6C293274}" type="slidenum">
              <a:rPr lang="en-US" smtClean="0"/>
              <a:t>‹#›</a:t>
            </a:fld>
            <a:endParaRPr lang="en-US"/>
          </a:p>
        </p:txBody>
      </p:sp>
    </p:spTree>
    <p:extLst>
      <p:ext uri="{BB962C8B-B14F-4D97-AF65-F5344CB8AC3E}">
        <p14:creationId xmlns:p14="http://schemas.microsoft.com/office/powerpoint/2010/main" val="1127836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79344198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27200" y="1676401"/>
            <a:ext cx="48768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07200" y="1676401"/>
            <a:ext cx="48768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448009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371070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0008393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161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5748475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6115424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5125" name="Rectangle 5"/>
          <p:cNvSpPr>
            <a:spLocks noGrp="1" noChangeArrowheads="1"/>
          </p:cNvSpPr>
          <p:nvPr>
            <p:ph type="title"/>
          </p:nvPr>
        </p:nvSpPr>
        <p:spPr bwMode="auto">
          <a:xfrm>
            <a:off x="609600" y="274638"/>
            <a:ext cx="11074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6" name="Rectangle 6"/>
          <p:cNvSpPr>
            <a:spLocks noGrp="1" noChangeArrowheads="1"/>
          </p:cNvSpPr>
          <p:nvPr>
            <p:ph type="body" idx="1"/>
          </p:nvPr>
        </p:nvSpPr>
        <p:spPr bwMode="auto">
          <a:xfrm>
            <a:off x="1727200" y="1676401"/>
            <a:ext cx="9956800" cy="3992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2512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Century Schoolbook" pitchFamily="18" charset="0"/>
        </a:defRPr>
      </a:lvl2pPr>
      <a:lvl3pPr algn="l" rtl="0" fontAlgn="base">
        <a:spcBef>
          <a:spcPct val="0"/>
        </a:spcBef>
        <a:spcAft>
          <a:spcPct val="0"/>
        </a:spcAft>
        <a:defRPr sz="4400">
          <a:solidFill>
            <a:schemeClr val="tx2"/>
          </a:solidFill>
          <a:latin typeface="Century Schoolbook" pitchFamily="18" charset="0"/>
        </a:defRPr>
      </a:lvl3pPr>
      <a:lvl4pPr algn="l" rtl="0" fontAlgn="base">
        <a:spcBef>
          <a:spcPct val="0"/>
        </a:spcBef>
        <a:spcAft>
          <a:spcPct val="0"/>
        </a:spcAft>
        <a:defRPr sz="4400">
          <a:solidFill>
            <a:schemeClr val="tx2"/>
          </a:solidFill>
          <a:latin typeface="Century Schoolbook" pitchFamily="18" charset="0"/>
        </a:defRPr>
      </a:lvl4pPr>
      <a:lvl5pPr algn="l" rtl="0" fontAlgn="base">
        <a:spcBef>
          <a:spcPct val="0"/>
        </a:spcBef>
        <a:spcAft>
          <a:spcPct val="0"/>
        </a:spcAft>
        <a:defRPr sz="4400">
          <a:solidFill>
            <a:schemeClr val="tx2"/>
          </a:solidFill>
          <a:latin typeface="Century Schoolbook" pitchFamily="18" charset="0"/>
        </a:defRPr>
      </a:lvl5pPr>
      <a:lvl6pPr marL="457200" algn="l" rtl="0" fontAlgn="base">
        <a:spcBef>
          <a:spcPct val="0"/>
        </a:spcBef>
        <a:spcAft>
          <a:spcPct val="0"/>
        </a:spcAft>
        <a:defRPr sz="4400">
          <a:solidFill>
            <a:schemeClr val="tx2"/>
          </a:solidFill>
          <a:latin typeface="Century Schoolbook" pitchFamily="18" charset="0"/>
        </a:defRPr>
      </a:lvl6pPr>
      <a:lvl7pPr marL="914400" algn="l" rtl="0" fontAlgn="base">
        <a:spcBef>
          <a:spcPct val="0"/>
        </a:spcBef>
        <a:spcAft>
          <a:spcPct val="0"/>
        </a:spcAft>
        <a:defRPr sz="4400">
          <a:solidFill>
            <a:schemeClr val="tx2"/>
          </a:solidFill>
          <a:latin typeface="Century Schoolbook" pitchFamily="18" charset="0"/>
        </a:defRPr>
      </a:lvl7pPr>
      <a:lvl8pPr marL="1371600" algn="l" rtl="0" fontAlgn="base">
        <a:spcBef>
          <a:spcPct val="0"/>
        </a:spcBef>
        <a:spcAft>
          <a:spcPct val="0"/>
        </a:spcAft>
        <a:defRPr sz="4400">
          <a:solidFill>
            <a:schemeClr val="tx2"/>
          </a:solidFill>
          <a:latin typeface="Century Schoolbook" pitchFamily="18" charset="0"/>
        </a:defRPr>
      </a:lvl8pPr>
      <a:lvl9pPr marL="1828800" algn="l" rtl="0" fontAlgn="base">
        <a:spcBef>
          <a:spcPct val="0"/>
        </a:spcBef>
        <a:spcAft>
          <a:spcPct val="0"/>
        </a:spcAft>
        <a:defRPr sz="4400">
          <a:solidFill>
            <a:schemeClr val="tx2"/>
          </a:solidFill>
          <a:latin typeface="Century Schoolbook"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94A895-49A3-4064-AC31-2CAA93E85A47}" type="datetimeFigureOut">
              <a:rPr lang="en-US" smtClean="0"/>
              <a:t>5/27/2025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152CE-57AD-4965-A13E-A8EC6C293274}" type="slidenum">
              <a:rPr lang="en-US" smtClean="0"/>
              <a:t>‹#›</a:t>
            </a:fld>
            <a:endParaRPr lang="en-US"/>
          </a:p>
        </p:txBody>
      </p:sp>
    </p:spTree>
    <p:extLst>
      <p:ext uri="{BB962C8B-B14F-4D97-AF65-F5344CB8AC3E}">
        <p14:creationId xmlns:p14="http://schemas.microsoft.com/office/powerpoint/2010/main" val="29804631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5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5" indent="-228615" algn="l" defTabSz="91445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45" indent="-228615" algn="l" defTabSz="91445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74" indent="-228615" algn="l" defTabSz="91445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04" indent="-228615" algn="l" defTabSz="91445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34" indent="-228615" algn="l" defTabSz="91445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63" indent="-228615" algn="l" defTabSz="91445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93" indent="-228615" algn="l" defTabSz="91445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23" indent="-228615" algn="l" defTabSz="91445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453" indent="-228615" algn="l" defTabSz="91445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59" rtl="0" eaLnBrk="1" latinLnBrk="0" hangingPunct="1">
        <a:defRPr sz="1800" kern="1200">
          <a:solidFill>
            <a:schemeClr val="tx1"/>
          </a:solidFill>
          <a:latin typeface="+mn-lt"/>
          <a:ea typeface="+mn-ea"/>
          <a:cs typeface="+mn-cs"/>
        </a:defRPr>
      </a:lvl1pPr>
      <a:lvl2pPr marL="457230" algn="l" defTabSz="914459" rtl="0" eaLnBrk="1" latinLnBrk="0" hangingPunct="1">
        <a:defRPr sz="1800" kern="1200">
          <a:solidFill>
            <a:schemeClr val="tx1"/>
          </a:solidFill>
          <a:latin typeface="+mn-lt"/>
          <a:ea typeface="+mn-ea"/>
          <a:cs typeface="+mn-cs"/>
        </a:defRPr>
      </a:lvl2pPr>
      <a:lvl3pPr marL="914459" algn="l" defTabSz="914459" rtl="0" eaLnBrk="1" latinLnBrk="0" hangingPunct="1">
        <a:defRPr sz="1800" kern="1200">
          <a:solidFill>
            <a:schemeClr val="tx1"/>
          </a:solidFill>
          <a:latin typeface="+mn-lt"/>
          <a:ea typeface="+mn-ea"/>
          <a:cs typeface="+mn-cs"/>
        </a:defRPr>
      </a:lvl3pPr>
      <a:lvl4pPr marL="1371689" algn="l" defTabSz="914459" rtl="0" eaLnBrk="1" latinLnBrk="0" hangingPunct="1">
        <a:defRPr sz="1800" kern="1200">
          <a:solidFill>
            <a:schemeClr val="tx1"/>
          </a:solidFill>
          <a:latin typeface="+mn-lt"/>
          <a:ea typeface="+mn-ea"/>
          <a:cs typeface="+mn-cs"/>
        </a:defRPr>
      </a:lvl4pPr>
      <a:lvl5pPr marL="1828919" algn="l" defTabSz="914459" rtl="0" eaLnBrk="1" latinLnBrk="0" hangingPunct="1">
        <a:defRPr sz="1800" kern="1200">
          <a:solidFill>
            <a:schemeClr val="tx1"/>
          </a:solidFill>
          <a:latin typeface="+mn-lt"/>
          <a:ea typeface="+mn-ea"/>
          <a:cs typeface="+mn-cs"/>
        </a:defRPr>
      </a:lvl5pPr>
      <a:lvl6pPr marL="2286149" algn="l" defTabSz="914459" rtl="0" eaLnBrk="1" latinLnBrk="0" hangingPunct="1">
        <a:defRPr sz="1800" kern="1200">
          <a:solidFill>
            <a:schemeClr val="tx1"/>
          </a:solidFill>
          <a:latin typeface="+mn-lt"/>
          <a:ea typeface="+mn-ea"/>
          <a:cs typeface="+mn-cs"/>
        </a:defRPr>
      </a:lvl6pPr>
      <a:lvl7pPr marL="2743378" algn="l" defTabSz="914459" rtl="0" eaLnBrk="1" latinLnBrk="0" hangingPunct="1">
        <a:defRPr sz="1800" kern="1200">
          <a:solidFill>
            <a:schemeClr val="tx1"/>
          </a:solidFill>
          <a:latin typeface="+mn-lt"/>
          <a:ea typeface="+mn-ea"/>
          <a:cs typeface="+mn-cs"/>
        </a:defRPr>
      </a:lvl7pPr>
      <a:lvl8pPr marL="3200608" algn="l" defTabSz="914459" rtl="0" eaLnBrk="1" latinLnBrk="0" hangingPunct="1">
        <a:defRPr sz="1800" kern="1200">
          <a:solidFill>
            <a:schemeClr val="tx1"/>
          </a:solidFill>
          <a:latin typeface="+mn-lt"/>
          <a:ea typeface="+mn-ea"/>
          <a:cs typeface="+mn-cs"/>
        </a:defRPr>
      </a:lvl8pPr>
      <a:lvl9pPr marL="3657838" algn="l" defTabSz="91445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cwapps@myfwc.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u4rnchDmGMU"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02E3E-87A4-4994-8849-E576F5CA25C7}"/>
              </a:ext>
            </a:extLst>
          </p:cNvPr>
          <p:cNvSpPr>
            <a:spLocks noGrp="1"/>
          </p:cNvSpPr>
          <p:nvPr>
            <p:ph type="title"/>
          </p:nvPr>
        </p:nvSpPr>
        <p:spPr/>
        <p:txBody>
          <a:bodyPr/>
          <a:lstStyle/>
          <a:p>
            <a:pPr algn="ctr"/>
            <a:r>
              <a:rPr lang="en-US" dirty="0">
                <a:latin typeface="+mn-lt"/>
              </a:rPr>
              <a:t> Captive Wildlife Critical Incident &amp; Natural Disaster Response </a:t>
            </a:r>
          </a:p>
        </p:txBody>
      </p:sp>
      <p:sp>
        <p:nvSpPr>
          <p:cNvPr id="3" name="Content Placeholder 2">
            <a:extLst>
              <a:ext uri="{FF2B5EF4-FFF2-40B4-BE49-F238E27FC236}">
                <a16:creationId xmlns:a16="http://schemas.microsoft.com/office/drawing/2014/main" id="{7686437A-CDB5-499D-B254-DA9631B93BAE}"/>
              </a:ext>
            </a:extLst>
          </p:cNvPr>
          <p:cNvSpPr>
            <a:spLocks noGrp="1"/>
          </p:cNvSpPr>
          <p:nvPr>
            <p:ph idx="1"/>
          </p:nvPr>
        </p:nvSpPr>
        <p:spPr>
          <a:xfrm>
            <a:off x="784225" y="1120962"/>
            <a:ext cx="12070915" cy="4405127"/>
          </a:xfrm>
        </p:spPr>
        <p:txBody>
          <a:bodyPr/>
          <a:lstStyle/>
          <a:p>
            <a:pPr marL="0" indent="0">
              <a:buNone/>
            </a:pPr>
            <a:endParaRPr lang="en-US" dirty="0"/>
          </a:p>
          <a:p>
            <a:pPr marL="0" indent="0">
              <a:buNone/>
            </a:pPr>
            <a:endParaRPr lang="en-US" dirty="0"/>
          </a:p>
        </p:txBody>
      </p:sp>
      <p:sp>
        <p:nvSpPr>
          <p:cNvPr id="4" name="Rectangle 3">
            <a:extLst>
              <a:ext uri="{FF2B5EF4-FFF2-40B4-BE49-F238E27FC236}">
                <a16:creationId xmlns:a16="http://schemas.microsoft.com/office/drawing/2014/main" id="{D47152B9-CCC2-4BFD-85BC-4989272612B1}"/>
              </a:ext>
            </a:extLst>
          </p:cNvPr>
          <p:cNvSpPr/>
          <p:nvPr/>
        </p:nvSpPr>
        <p:spPr>
          <a:xfrm>
            <a:off x="5868502" y="5259668"/>
            <a:ext cx="5922445" cy="904863"/>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pitchFamily="34" charset="0"/>
                <a:ea typeface="+mn-ea"/>
                <a:cs typeface="+mn-cs"/>
              </a:rPr>
              <a:t>    Lt. </a:t>
            </a:r>
            <a:r>
              <a:rPr lang="en-US" sz="2400" dirty="0">
                <a:solidFill>
                  <a:srgbClr val="000000"/>
                </a:solidFill>
                <a:latin typeface="Franklin Gothic Book" pitchFamily="34" charset="0"/>
              </a:rPr>
              <a:t>Louis Hinds IV 941-224-5634</a:t>
            </a:r>
            <a:r>
              <a:rPr kumimoji="0" lang="en-US" sz="2400" b="0" i="0" u="none" strike="noStrike" kern="1200" cap="none" spc="0" normalizeH="0" baseline="0" noProof="0" dirty="0">
                <a:ln>
                  <a:noFill/>
                </a:ln>
                <a:solidFill>
                  <a:srgbClr val="000000"/>
                </a:solidFill>
                <a:effectLst/>
                <a:uLnTx/>
                <a:uFillTx/>
                <a:latin typeface="Franklin Gothic Book" pitchFamily="34" charset="0"/>
                <a:ea typeface="+mn-ea"/>
                <a:cs typeface="+mn-cs"/>
              </a:rPr>
              <a:t>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pitchFamily="34" charset="0"/>
                <a:ea typeface="+mn-ea"/>
                <a:cs typeface="+mn-cs"/>
              </a:rPr>
              <a:t>                 </a:t>
            </a:r>
            <a:r>
              <a:rPr lang="en-US" sz="2400" dirty="0">
                <a:solidFill>
                  <a:srgbClr val="000000"/>
                </a:solidFill>
                <a:latin typeface="Franklin Gothic Book" pitchFamily="34" charset="0"/>
              </a:rPr>
              <a:t>Louis.hinds@myfwc.com</a:t>
            </a:r>
            <a:endParaRPr kumimoji="0" lang="en-US" sz="2400" b="0" i="0" u="none" strike="noStrike" kern="1200" cap="none" spc="0" normalizeH="0" baseline="0" noProof="0" dirty="0">
              <a:ln>
                <a:noFill/>
              </a:ln>
              <a:solidFill>
                <a:srgbClr val="000000"/>
              </a:solidFill>
              <a:effectLst/>
              <a:uLnTx/>
              <a:uFillTx/>
              <a:latin typeface="Franklin Gothic Book" pitchFamily="34" charset="0"/>
              <a:ea typeface="+mn-ea"/>
              <a:cs typeface="+mn-cs"/>
            </a:endParaRPr>
          </a:p>
        </p:txBody>
      </p:sp>
      <p:pic>
        <p:nvPicPr>
          <p:cNvPr id="1026" name="Picture 2" descr="Can A Silverback Gorilla Defeat A Lion, Tiger Or Bear In Battle? - Ned Hardy">
            <a:extLst>
              <a:ext uri="{FF2B5EF4-FFF2-40B4-BE49-F238E27FC236}">
                <a16:creationId xmlns:a16="http://schemas.microsoft.com/office/drawing/2014/main" id="{F6AA4D07-85C9-32CD-008E-7A4955F783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187" y="1632745"/>
            <a:ext cx="8429625" cy="3678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99001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69B98-689B-3A16-1D01-30374F022A3E}"/>
              </a:ext>
            </a:extLst>
          </p:cNvPr>
          <p:cNvSpPr>
            <a:spLocks noGrp="1"/>
          </p:cNvSpPr>
          <p:nvPr>
            <p:ph type="title"/>
          </p:nvPr>
        </p:nvSpPr>
        <p:spPr/>
        <p:txBody>
          <a:bodyPr/>
          <a:lstStyle/>
          <a:p>
            <a:pPr algn="ctr"/>
            <a:r>
              <a:rPr lang="en-US" dirty="0"/>
              <a:t>What to look for</a:t>
            </a:r>
          </a:p>
        </p:txBody>
      </p:sp>
      <p:pic>
        <p:nvPicPr>
          <p:cNvPr id="1026" name="Picture 2" descr="SmartSign &quot;Danger - Venomous Reptile&quot; Label | 7&quot; x 10&quot; Laminated Vinyl:  Industrial Warning Signs: Amazon.com: Industrial &amp; Scientific">
            <a:extLst>
              <a:ext uri="{FF2B5EF4-FFF2-40B4-BE49-F238E27FC236}">
                <a16:creationId xmlns:a16="http://schemas.microsoft.com/office/drawing/2014/main" id="{E3533E8C-EA91-191B-0FE4-353BBB90596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467115" y="1311444"/>
            <a:ext cx="3027665" cy="21496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anger Venomous Reptiles Sign 12x12 - Animal Equipment by Stoney">
            <a:extLst>
              <a:ext uri="{FF2B5EF4-FFF2-40B4-BE49-F238E27FC236}">
                <a16:creationId xmlns:a16="http://schemas.microsoft.com/office/drawing/2014/main" id="{97FB3781-3340-517F-6471-77333F1D74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2615" y="2878555"/>
            <a:ext cx="4316663" cy="39794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icensed Hunting Preserve Sign Aluminum Florida FWC and Others | MINUTEMAN  SIGNS ®">
            <a:extLst>
              <a:ext uri="{FF2B5EF4-FFF2-40B4-BE49-F238E27FC236}">
                <a16:creationId xmlns:a16="http://schemas.microsoft.com/office/drawing/2014/main" id="{1852A268-0C06-735F-C44A-F4785FD5DD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9008" y="1320032"/>
            <a:ext cx="2763219" cy="28764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advertising, font, signage&#10;&#10;Description automatically generated">
            <a:extLst>
              <a:ext uri="{FF2B5EF4-FFF2-40B4-BE49-F238E27FC236}">
                <a16:creationId xmlns:a16="http://schemas.microsoft.com/office/drawing/2014/main" id="{B17A9A08-546C-0715-4ED7-78F39F6600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3374" y="1692298"/>
            <a:ext cx="3042594" cy="3473404"/>
          </a:xfrm>
          <a:prstGeom prst="rect">
            <a:avLst/>
          </a:prstGeom>
        </p:spPr>
      </p:pic>
    </p:spTree>
    <p:extLst>
      <p:ext uri="{BB962C8B-B14F-4D97-AF65-F5344CB8AC3E}">
        <p14:creationId xmlns:p14="http://schemas.microsoft.com/office/powerpoint/2010/main" val="115519404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48A38-8213-2B16-D45E-189C5BF13457}"/>
              </a:ext>
            </a:extLst>
          </p:cNvPr>
          <p:cNvSpPr>
            <a:spLocks noGrp="1"/>
          </p:cNvSpPr>
          <p:nvPr>
            <p:ph type="title"/>
          </p:nvPr>
        </p:nvSpPr>
        <p:spPr/>
        <p:txBody>
          <a:bodyPr/>
          <a:lstStyle/>
          <a:p>
            <a:pPr algn="ctr"/>
            <a:r>
              <a:rPr lang="en-US" dirty="0"/>
              <a:t>Natural Disasters</a:t>
            </a:r>
          </a:p>
        </p:txBody>
      </p:sp>
      <p:sp>
        <p:nvSpPr>
          <p:cNvPr id="3" name="Content Placeholder 2">
            <a:extLst>
              <a:ext uri="{FF2B5EF4-FFF2-40B4-BE49-F238E27FC236}">
                <a16:creationId xmlns:a16="http://schemas.microsoft.com/office/drawing/2014/main" id="{A55DB224-8CAD-6150-3148-DEAE7EB3EAAC}"/>
              </a:ext>
            </a:extLst>
          </p:cNvPr>
          <p:cNvSpPr>
            <a:spLocks noGrp="1"/>
          </p:cNvSpPr>
          <p:nvPr>
            <p:ph idx="1"/>
          </p:nvPr>
        </p:nvSpPr>
        <p:spPr/>
        <p:txBody>
          <a:bodyPr/>
          <a:lstStyle/>
          <a:p>
            <a:r>
              <a:rPr lang="en-US" dirty="0"/>
              <a:t>Hurricanes</a:t>
            </a:r>
          </a:p>
          <a:p>
            <a:r>
              <a:rPr lang="en-US" dirty="0"/>
              <a:t>Flooding</a:t>
            </a:r>
          </a:p>
          <a:p>
            <a:r>
              <a:rPr lang="en-US" dirty="0"/>
              <a:t>Fire</a:t>
            </a:r>
          </a:p>
        </p:txBody>
      </p:sp>
      <p:pic>
        <p:nvPicPr>
          <p:cNvPr id="2050" name="Picture 2" descr="Hurricane Ian Reaches Florida">
            <a:extLst>
              <a:ext uri="{FF2B5EF4-FFF2-40B4-BE49-F238E27FC236}">
                <a16:creationId xmlns:a16="http://schemas.microsoft.com/office/drawing/2014/main" id="{ACB3E452-F918-9EF9-263F-937DC5B4EE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0915" y="1576136"/>
            <a:ext cx="6468979" cy="4312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33835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07D2E-29F8-EDFF-C701-16900D0EC8D9}"/>
              </a:ext>
            </a:extLst>
          </p:cNvPr>
          <p:cNvSpPr>
            <a:spLocks noGrp="1"/>
          </p:cNvSpPr>
          <p:nvPr>
            <p:ph type="title"/>
          </p:nvPr>
        </p:nvSpPr>
        <p:spPr/>
        <p:txBody>
          <a:bodyPr/>
          <a:lstStyle/>
          <a:p>
            <a:pPr algn="ctr"/>
            <a:r>
              <a:rPr lang="en-US" dirty="0"/>
              <a:t>Coordination</a:t>
            </a:r>
          </a:p>
        </p:txBody>
      </p:sp>
      <p:sp>
        <p:nvSpPr>
          <p:cNvPr id="3" name="Content Placeholder 2">
            <a:extLst>
              <a:ext uri="{FF2B5EF4-FFF2-40B4-BE49-F238E27FC236}">
                <a16:creationId xmlns:a16="http://schemas.microsoft.com/office/drawing/2014/main" id="{7D169280-8ADC-8E4A-2F56-856C74D0ED44}"/>
              </a:ext>
            </a:extLst>
          </p:cNvPr>
          <p:cNvSpPr>
            <a:spLocks noGrp="1"/>
          </p:cNvSpPr>
          <p:nvPr>
            <p:ph idx="1"/>
          </p:nvPr>
        </p:nvSpPr>
        <p:spPr/>
        <p:txBody>
          <a:bodyPr/>
          <a:lstStyle/>
          <a:p>
            <a:r>
              <a:rPr lang="en-US" dirty="0"/>
              <a:t>SEOC – State Emergency Operations Center</a:t>
            </a:r>
          </a:p>
          <a:p>
            <a:pPr lvl="1"/>
            <a:r>
              <a:rPr lang="en-US" dirty="0"/>
              <a:t>ESF Room 16 Law enforcement</a:t>
            </a:r>
          </a:p>
          <a:p>
            <a:pPr lvl="1"/>
            <a:r>
              <a:rPr lang="en-US" dirty="0"/>
              <a:t>ESF Room 17 Animal Protection</a:t>
            </a:r>
          </a:p>
          <a:p>
            <a:r>
              <a:rPr lang="en-US" dirty="0"/>
              <a:t>EOC’s – Local Emergency Operations Centers</a:t>
            </a:r>
          </a:p>
        </p:txBody>
      </p:sp>
    </p:spTree>
    <p:extLst>
      <p:ext uri="{BB962C8B-B14F-4D97-AF65-F5344CB8AC3E}">
        <p14:creationId xmlns:p14="http://schemas.microsoft.com/office/powerpoint/2010/main" val="106886869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AA67F-41B3-001D-9D72-AB6FCBA35BEF}"/>
              </a:ext>
            </a:extLst>
          </p:cNvPr>
          <p:cNvSpPr>
            <a:spLocks noGrp="1"/>
          </p:cNvSpPr>
          <p:nvPr>
            <p:ph type="title"/>
          </p:nvPr>
        </p:nvSpPr>
        <p:spPr/>
        <p:txBody>
          <a:bodyPr/>
          <a:lstStyle/>
          <a:p>
            <a:r>
              <a:rPr lang="en-US" dirty="0"/>
              <a:t>Operational needs</a:t>
            </a:r>
          </a:p>
        </p:txBody>
      </p:sp>
      <p:sp>
        <p:nvSpPr>
          <p:cNvPr id="3" name="Content Placeholder 2">
            <a:extLst>
              <a:ext uri="{FF2B5EF4-FFF2-40B4-BE49-F238E27FC236}">
                <a16:creationId xmlns:a16="http://schemas.microsoft.com/office/drawing/2014/main" id="{BE9D672E-6DF2-0B41-6251-6FF2B78A512A}"/>
              </a:ext>
            </a:extLst>
          </p:cNvPr>
          <p:cNvSpPr>
            <a:spLocks noGrp="1"/>
          </p:cNvSpPr>
          <p:nvPr>
            <p:ph idx="1"/>
          </p:nvPr>
        </p:nvSpPr>
        <p:spPr/>
        <p:txBody>
          <a:bodyPr/>
          <a:lstStyle/>
          <a:p>
            <a:r>
              <a:rPr lang="en-US" dirty="0"/>
              <a:t>Logistics</a:t>
            </a:r>
          </a:p>
          <a:p>
            <a:r>
              <a:rPr lang="en-US" dirty="0"/>
              <a:t>Communications ( Plan for them not to work)</a:t>
            </a:r>
          </a:p>
          <a:p>
            <a:r>
              <a:rPr lang="en-US" dirty="0"/>
              <a:t>Equipment needs </a:t>
            </a:r>
          </a:p>
          <a:p>
            <a:pPr lvl="1"/>
            <a:r>
              <a:rPr lang="en-US" dirty="0"/>
              <a:t>specialty equipment ( ATV, 4WD, Swamp Buggies, you name it we got it. </a:t>
            </a:r>
          </a:p>
          <a:p>
            <a:pPr lvl="1"/>
            <a:r>
              <a:rPr lang="en-US" dirty="0"/>
              <a:t>other agency response ( communication can be an issue)</a:t>
            </a:r>
          </a:p>
          <a:p>
            <a:endParaRPr lang="en-US" dirty="0"/>
          </a:p>
        </p:txBody>
      </p:sp>
    </p:spTree>
    <p:extLst>
      <p:ext uri="{BB962C8B-B14F-4D97-AF65-F5344CB8AC3E}">
        <p14:creationId xmlns:p14="http://schemas.microsoft.com/office/powerpoint/2010/main" val="145361233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2CA16-5AE1-ACEB-D250-93A3453A3BC6}"/>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8826D9DB-7550-3B27-0861-CEFF32E1DFC5}"/>
              </a:ext>
            </a:extLst>
          </p:cNvPr>
          <p:cNvSpPr>
            <a:spLocks noGrp="1"/>
          </p:cNvSpPr>
          <p:nvPr>
            <p:ph idx="1"/>
          </p:nvPr>
        </p:nvSpPr>
        <p:spPr>
          <a:xfrm>
            <a:off x="1727200" y="1706881"/>
            <a:ext cx="9956800" cy="4411663"/>
          </a:xfrm>
        </p:spPr>
        <p:txBody>
          <a:bodyPr/>
          <a:lstStyle/>
          <a:p>
            <a:r>
              <a:rPr lang="en-US" dirty="0"/>
              <a:t>Lt. Bryant Hughes 850-653-6947 </a:t>
            </a:r>
          </a:p>
          <a:p>
            <a:r>
              <a:rPr lang="en-US"/>
              <a:t>Facility list request </a:t>
            </a:r>
            <a:r>
              <a:rPr lang="en-US" dirty="0"/>
              <a:t>to </a:t>
            </a:r>
            <a:r>
              <a:rPr lang="en-US" dirty="0">
                <a:hlinkClick r:id="rId2"/>
              </a:rPr>
              <a:t>cwapps@myfwc.com</a:t>
            </a:r>
            <a:endParaRPr lang="en-US" dirty="0"/>
          </a:p>
          <a:p>
            <a:r>
              <a:rPr lang="en-US" dirty="0"/>
              <a:t>Regional/County Contacts</a:t>
            </a:r>
          </a:p>
          <a:p>
            <a:pPr lvl="1"/>
            <a:r>
              <a:rPr lang="en-US" dirty="0"/>
              <a:t>Northwest and Northeast: Lt. Tyler Harrison 850-510-0661</a:t>
            </a:r>
          </a:p>
          <a:p>
            <a:pPr lvl="1"/>
            <a:r>
              <a:rPr lang="en-US" dirty="0"/>
              <a:t>Central Florida to the East Coast: Lt. Chris Urban 772-985-9000</a:t>
            </a:r>
          </a:p>
          <a:p>
            <a:pPr lvl="1"/>
            <a:r>
              <a:rPr lang="en-US" dirty="0"/>
              <a:t>Southwest: Lt. Louis Hinds 941-224-5634</a:t>
            </a:r>
          </a:p>
          <a:p>
            <a:pPr lvl="1"/>
            <a:r>
              <a:rPr lang="en-US" dirty="0"/>
              <a:t>South Florida: Lt. John </a:t>
            </a:r>
            <a:r>
              <a:rPr lang="en-US" dirty="0" err="1"/>
              <a:t>Garzaniti</a:t>
            </a:r>
            <a:r>
              <a:rPr lang="en-US" dirty="0"/>
              <a:t> 561-670-5530</a:t>
            </a:r>
          </a:p>
          <a:p>
            <a:pPr lvl="1"/>
            <a:endParaRPr lang="en-US" dirty="0"/>
          </a:p>
          <a:p>
            <a:pPr lvl="1"/>
            <a:endParaRPr lang="en-US" dirty="0"/>
          </a:p>
        </p:txBody>
      </p:sp>
    </p:spTree>
    <p:extLst>
      <p:ext uri="{BB962C8B-B14F-4D97-AF65-F5344CB8AC3E}">
        <p14:creationId xmlns:p14="http://schemas.microsoft.com/office/powerpoint/2010/main" val="381490000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5D89-6921-35AE-1B84-3F5D1610EE89}"/>
              </a:ext>
            </a:extLst>
          </p:cNvPr>
          <p:cNvSpPr>
            <a:spLocks noGrp="1"/>
          </p:cNvSpPr>
          <p:nvPr>
            <p:ph type="title"/>
          </p:nvPr>
        </p:nvSpPr>
        <p:spPr/>
        <p:txBody>
          <a:bodyPr/>
          <a:lstStyle/>
          <a:p>
            <a:pPr algn="ctr"/>
            <a:r>
              <a:rPr lang="en-US" dirty="0"/>
              <a:t>Questions</a:t>
            </a:r>
          </a:p>
        </p:txBody>
      </p:sp>
      <p:pic>
        <p:nvPicPr>
          <p:cNvPr id="1026" name="Picture 2" descr="Riddler Question Mark And The History Of The Riddler – Batman Factor">
            <a:extLst>
              <a:ext uri="{FF2B5EF4-FFF2-40B4-BE49-F238E27FC236}">
                <a16:creationId xmlns:a16="http://schemas.microsoft.com/office/drawing/2014/main" id="{5A79FD56-AD4C-98F2-F2F9-92FB34F7BC4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60358" y="1780674"/>
            <a:ext cx="9288379" cy="3621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14595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B805E-B347-B946-235D-A52819D4362F}"/>
              </a:ext>
            </a:extLst>
          </p:cNvPr>
          <p:cNvSpPr>
            <a:spLocks noGrp="1"/>
          </p:cNvSpPr>
          <p:nvPr>
            <p:ph type="title"/>
          </p:nvPr>
        </p:nvSpPr>
        <p:spPr/>
        <p:txBody>
          <a:bodyPr/>
          <a:lstStyle/>
          <a:p>
            <a:pPr algn="ctr"/>
            <a:r>
              <a:rPr lang="en-US" dirty="0"/>
              <a:t>What is Captive Wildlife</a:t>
            </a:r>
          </a:p>
        </p:txBody>
      </p:sp>
      <p:sp>
        <p:nvSpPr>
          <p:cNvPr id="3" name="Content Placeholder 2">
            <a:extLst>
              <a:ext uri="{FF2B5EF4-FFF2-40B4-BE49-F238E27FC236}">
                <a16:creationId xmlns:a16="http://schemas.microsoft.com/office/drawing/2014/main" id="{9EE8330D-81BB-1940-5AD8-01296522DEAF}"/>
              </a:ext>
            </a:extLst>
          </p:cNvPr>
          <p:cNvSpPr>
            <a:spLocks noGrp="1"/>
          </p:cNvSpPr>
          <p:nvPr>
            <p:ph idx="1"/>
          </p:nvPr>
        </p:nvSpPr>
        <p:spPr/>
        <p:txBody>
          <a:bodyPr/>
          <a:lstStyle/>
          <a:p>
            <a:r>
              <a:rPr lang="en-US" dirty="0"/>
              <a:t>Rule 68A-1.004(18), Florida Administrative Code (F.A.C.) defines captive wildlife as:</a:t>
            </a:r>
          </a:p>
          <a:p>
            <a:pPr lvl="1"/>
            <a:r>
              <a:rPr lang="en-US" dirty="0"/>
              <a:t>Any wildlife, specifically birds, mammals, reptiles, and amphibians maintained in captivity for exhibition, sale, personal use, propagation, preservation, rehabilitation, protection or hunting purposes. </a:t>
            </a:r>
          </a:p>
        </p:txBody>
      </p:sp>
    </p:spTree>
    <p:extLst>
      <p:ext uri="{BB962C8B-B14F-4D97-AF65-F5344CB8AC3E}">
        <p14:creationId xmlns:p14="http://schemas.microsoft.com/office/powerpoint/2010/main" val="82512387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B516C-AAA8-39BB-72FF-A10F81CA0EBA}"/>
              </a:ext>
            </a:extLst>
          </p:cNvPr>
          <p:cNvSpPr>
            <a:spLocks noGrp="1"/>
          </p:cNvSpPr>
          <p:nvPr>
            <p:ph type="title"/>
          </p:nvPr>
        </p:nvSpPr>
        <p:spPr/>
        <p:txBody>
          <a:bodyPr/>
          <a:lstStyle/>
          <a:p>
            <a:pPr algn="ctr"/>
            <a:r>
              <a:rPr lang="en-US" dirty="0"/>
              <a:t>Classes of Captive Wildlife</a:t>
            </a:r>
          </a:p>
        </p:txBody>
      </p:sp>
      <p:sp>
        <p:nvSpPr>
          <p:cNvPr id="3" name="Content Placeholder 2">
            <a:extLst>
              <a:ext uri="{FF2B5EF4-FFF2-40B4-BE49-F238E27FC236}">
                <a16:creationId xmlns:a16="http://schemas.microsoft.com/office/drawing/2014/main" id="{C2D793C6-7102-B0DD-7A5B-93D695ABC767}"/>
              </a:ext>
            </a:extLst>
          </p:cNvPr>
          <p:cNvSpPr>
            <a:spLocks noGrp="1"/>
          </p:cNvSpPr>
          <p:nvPr>
            <p:ph idx="1"/>
          </p:nvPr>
        </p:nvSpPr>
        <p:spPr>
          <a:xfrm>
            <a:off x="899696" y="1129857"/>
            <a:ext cx="3650915" cy="4055753"/>
          </a:xfrm>
        </p:spPr>
        <p:txBody>
          <a:bodyPr/>
          <a:lstStyle/>
          <a:p>
            <a:r>
              <a:rPr lang="en-US" sz="2000" dirty="0"/>
              <a:t>Class I</a:t>
            </a:r>
          </a:p>
          <a:p>
            <a:pPr lvl="1"/>
            <a:r>
              <a:rPr lang="en-US" sz="2000" dirty="0"/>
              <a:t>Wildlife which because of nature, habits, or status, shall not be possessed as a personal pet.</a:t>
            </a:r>
          </a:p>
          <a:p>
            <a:r>
              <a:rPr lang="en-US" sz="2000" dirty="0"/>
              <a:t>Class II</a:t>
            </a:r>
          </a:p>
          <a:p>
            <a:pPr lvl="1"/>
            <a:r>
              <a:rPr lang="en-US" sz="2000" dirty="0"/>
              <a:t>Wildlife considered to present a real or potential threat to human safety.</a:t>
            </a:r>
          </a:p>
          <a:p>
            <a:r>
              <a:rPr lang="en-US" sz="2000" dirty="0"/>
              <a:t>Class III</a:t>
            </a:r>
          </a:p>
          <a:p>
            <a:pPr lvl="1"/>
            <a:r>
              <a:rPr lang="en-US" sz="2000" dirty="0"/>
              <a:t>All other wildlife not included in Class I or Class II.</a:t>
            </a:r>
          </a:p>
          <a:p>
            <a:pPr marL="457200" lvl="1" indent="0">
              <a:buNone/>
            </a:pPr>
            <a:endParaRPr lang="en-US" dirty="0"/>
          </a:p>
        </p:txBody>
      </p:sp>
      <p:pic>
        <p:nvPicPr>
          <p:cNvPr id="4" name="Picture 2" descr="Brian Lilly on Twitter: &amp;quot;Western Lowland Gorilla &amp;#39;Kivu&amp;#39; charging with a  branch @PaigntonZoo #gorilla… &amp;quot;">
            <a:extLst>
              <a:ext uri="{FF2B5EF4-FFF2-40B4-BE49-F238E27FC236}">
                <a16:creationId xmlns:a16="http://schemas.microsoft.com/office/drawing/2014/main" id="{D1A1F973-AA68-D8A2-D1CB-45E00F26C2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8863" y="1322363"/>
            <a:ext cx="5958305" cy="4324811"/>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pic>
        <p:nvPicPr>
          <p:cNvPr id="3074" name="Picture 2" descr="Bobcat | Smithsonian's National Zoo">
            <a:extLst>
              <a:ext uri="{FF2B5EF4-FFF2-40B4-BE49-F238E27FC236}">
                <a16:creationId xmlns:a16="http://schemas.microsoft.com/office/drawing/2014/main" id="{6B867AC4-0AD6-325B-00D8-3D69844BB1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4958" y="4063922"/>
            <a:ext cx="3916948" cy="245886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ow to Take Care of a Leopard Gecko">
            <a:extLst>
              <a:ext uri="{FF2B5EF4-FFF2-40B4-BE49-F238E27FC236}">
                <a16:creationId xmlns:a16="http://schemas.microsoft.com/office/drawing/2014/main" id="{14E9DF40-26A9-6FFC-D1E5-DE80AF042D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8015" y="4728981"/>
            <a:ext cx="3308684" cy="1793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8305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1E8F5-3F3A-A1F3-E278-A5C658740B75}"/>
              </a:ext>
            </a:extLst>
          </p:cNvPr>
          <p:cNvSpPr>
            <a:spLocks noGrp="1"/>
          </p:cNvSpPr>
          <p:nvPr>
            <p:ph type="title"/>
          </p:nvPr>
        </p:nvSpPr>
        <p:spPr/>
        <p:txBody>
          <a:bodyPr/>
          <a:lstStyle/>
          <a:p>
            <a:pPr algn="ctr"/>
            <a:r>
              <a:rPr lang="en-US" dirty="0"/>
              <a:t>Captive Wildlife &amp; Where </a:t>
            </a:r>
            <a:r>
              <a:rPr lang="en-US"/>
              <a:t>it’s located</a:t>
            </a:r>
            <a:endParaRPr lang="en-US" dirty="0"/>
          </a:p>
        </p:txBody>
      </p:sp>
      <p:sp>
        <p:nvSpPr>
          <p:cNvPr id="3" name="Content Placeholder 2">
            <a:extLst>
              <a:ext uri="{FF2B5EF4-FFF2-40B4-BE49-F238E27FC236}">
                <a16:creationId xmlns:a16="http://schemas.microsoft.com/office/drawing/2014/main" id="{7B41AB66-01D9-0A9D-11A8-B4EF6F5502AA}"/>
              </a:ext>
            </a:extLst>
          </p:cNvPr>
          <p:cNvSpPr>
            <a:spLocks noGrp="1"/>
          </p:cNvSpPr>
          <p:nvPr>
            <p:ph idx="1"/>
          </p:nvPr>
        </p:nvSpPr>
        <p:spPr>
          <a:xfrm>
            <a:off x="609600" y="1255296"/>
            <a:ext cx="4156242" cy="3992563"/>
          </a:xfrm>
        </p:spPr>
        <p:txBody>
          <a:bodyPr/>
          <a:lstStyle/>
          <a:p>
            <a:pPr marL="0" indent="0">
              <a:buNone/>
            </a:pPr>
            <a:r>
              <a:rPr lang="en-US" dirty="0"/>
              <a:t>Captive wildlife is everywhere in Florida!</a:t>
            </a:r>
          </a:p>
          <a:p>
            <a:pPr lvl="1"/>
            <a:r>
              <a:rPr lang="en-US" dirty="0"/>
              <a:t>Zoo’s</a:t>
            </a:r>
          </a:p>
          <a:p>
            <a:pPr lvl="1"/>
            <a:r>
              <a:rPr lang="en-US" dirty="0"/>
              <a:t>Deer farmers</a:t>
            </a:r>
          </a:p>
          <a:p>
            <a:pPr lvl="1"/>
            <a:r>
              <a:rPr lang="en-US" dirty="0"/>
              <a:t>Reptile keepers</a:t>
            </a:r>
          </a:p>
          <a:p>
            <a:pPr lvl="1"/>
            <a:r>
              <a:rPr lang="en-US" dirty="0"/>
              <a:t>Hobbyist possessor’s and personal pets</a:t>
            </a:r>
          </a:p>
          <a:p>
            <a:endParaRPr lang="en-US" dirty="0"/>
          </a:p>
        </p:txBody>
      </p:sp>
      <p:pic>
        <p:nvPicPr>
          <p:cNvPr id="5" name="Picture 4" descr="A map of the state of florida&#10;&#10;Description automatically generated with medium confidence">
            <a:extLst>
              <a:ext uri="{FF2B5EF4-FFF2-40B4-BE49-F238E27FC236}">
                <a16:creationId xmlns:a16="http://schemas.microsoft.com/office/drawing/2014/main" id="{9671FF9B-A6C0-D84E-4DDF-859DC061E6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5842" y="1255296"/>
            <a:ext cx="6918158" cy="4347408"/>
          </a:xfrm>
          <a:prstGeom prst="rect">
            <a:avLst/>
          </a:prstGeom>
        </p:spPr>
      </p:pic>
    </p:spTree>
    <p:extLst>
      <p:ext uri="{BB962C8B-B14F-4D97-AF65-F5344CB8AC3E}">
        <p14:creationId xmlns:p14="http://schemas.microsoft.com/office/powerpoint/2010/main" val="288532657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A6F5D-C481-917F-57C7-FCA88C012E26}"/>
              </a:ext>
            </a:extLst>
          </p:cNvPr>
          <p:cNvSpPr>
            <a:spLocks noGrp="1"/>
          </p:cNvSpPr>
          <p:nvPr>
            <p:ph type="title"/>
          </p:nvPr>
        </p:nvSpPr>
        <p:spPr/>
        <p:txBody>
          <a:bodyPr/>
          <a:lstStyle/>
          <a:p>
            <a:pPr algn="ctr"/>
            <a:r>
              <a:rPr lang="en-US" dirty="0"/>
              <a:t>Captive Wildlife Critical Incidents</a:t>
            </a:r>
          </a:p>
        </p:txBody>
      </p:sp>
      <p:sp>
        <p:nvSpPr>
          <p:cNvPr id="3" name="Content Placeholder 2">
            <a:extLst>
              <a:ext uri="{FF2B5EF4-FFF2-40B4-BE49-F238E27FC236}">
                <a16:creationId xmlns:a16="http://schemas.microsoft.com/office/drawing/2014/main" id="{FE823AD2-B157-3AD8-D29B-2BD4D5D90826}"/>
              </a:ext>
            </a:extLst>
          </p:cNvPr>
          <p:cNvSpPr>
            <a:spLocks noGrp="1"/>
          </p:cNvSpPr>
          <p:nvPr>
            <p:ph idx="1"/>
          </p:nvPr>
        </p:nvSpPr>
        <p:spPr/>
        <p:txBody>
          <a:bodyPr/>
          <a:lstStyle/>
          <a:p>
            <a:pPr marL="0" indent="0">
              <a:buNone/>
            </a:pPr>
            <a:r>
              <a:rPr lang="en-US" sz="2800" dirty="0"/>
              <a:t>Critical Incident is defined as a</a:t>
            </a:r>
            <a:r>
              <a:rPr lang="en-US" sz="2800" dirty="0">
                <a:effectLst/>
                <a:ea typeface="Franklin Gothic Medium" panose="020B0603020102020204" pitchFamily="34" charset="0"/>
                <a:cs typeface="Franklin Gothic Medium" panose="020B0603020102020204" pitchFamily="34" charset="0"/>
              </a:rPr>
              <a:t>n incident resulting in the severe injury or</a:t>
            </a:r>
            <a:r>
              <a:rPr lang="en-US" sz="2800" spc="-165" dirty="0">
                <a:effectLst/>
                <a:ea typeface="Franklin Gothic Medium" panose="020B0603020102020204" pitchFamily="34" charset="0"/>
                <a:cs typeface="Franklin Gothic Medium" panose="020B0603020102020204" pitchFamily="34" charset="0"/>
              </a:rPr>
              <a:t> </a:t>
            </a:r>
            <a:r>
              <a:rPr lang="en-US" sz="2800" dirty="0">
                <a:effectLst/>
                <a:ea typeface="Franklin Gothic Medium" panose="020B0603020102020204" pitchFamily="34" charset="0"/>
                <a:cs typeface="Franklin Gothic Medium" panose="020B0603020102020204" pitchFamily="34" charset="0"/>
              </a:rPr>
              <a:t>death suffered by any person, to include any severe bite, mauling or</a:t>
            </a:r>
            <a:r>
              <a:rPr lang="en-US" sz="2800" spc="-155" dirty="0">
                <a:effectLst/>
                <a:ea typeface="Franklin Gothic Medium" panose="020B0603020102020204" pitchFamily="34" charset="0"/>
                <a:cs typeface="Franklin Gothic Medium" panose="020B0603020102020204" pitchFamily="34" charset="0"/>
              </a:rPr>
              <a:t> </a:t>
            </a:r>
            <a:r>
              <a:rPr lang="en-US" sz="2800" dirty="0">
                <a:effectLst/>
                <a:ea typeface="Franklin Gothic Medium" panose="020B0603020102020204" pitchFamily="34" charset="0"/>
                <a:cs typeface="Franklin Gothic Medium" panose="020B0603020102020204" pitchFamily="34" charset="0"/>
              </a:rPr>
              <a:t>envenomation, caused by a Class I or II wild animal, venomous or dangerous reptile; or the</a:t>
            </a:r>
            <a:r>
              <a:rPr lang="en-US" sz="2800" spc="-175" dirty="0">
                <a:effectLst/>
                <a:ea typeface="Franklin Gothic Medium" panose="020B0603020102020204" pitchFamily="34" charset="0"/>
                <a:cs typeface="Franklin Gothic Medium" panose="020B0603020102020204" pitchFamily="34" charset="0"/>
              </a:rPr>
              <a:t> </a:t>
            </a:r>
            <a:r>
              <a:rPr lang="en-US" sz="2800" dirty="0">
                <a:effectLst/>
                <a:ea typeface="Franklin Gothic Medium" panose="020B0603020102020204" pitchFamily="34" charset="0"/>
                <a:cs typeface="Franklin Gothic Medium" panose="020B0603020102020204" pitchFamily="34" charset="0"/>
              </a:rPr>
              <a:t>escape of any Class I or II wild animal, exotic venomous or dangerous reptile from</a:t>
            </a:r>
            <a:r>
              <a:rPr lang="en-US" sz="2800" spc="-115" dirty="0">
                <a:effectLst/>
                <a:ea typeface="Franklin Gothic Medium" panose="020B0603020102020204" pitchFamily="34" charset="0"/>
                <a:cs typeface="Franklin Gothic Medium" panose="020B0603020102020204" pitchFamily="34" charset="0"/>
              </a:rPr>
              <a:t> </a:t>
            </a:r>
            <a:r>
              <a:rPr lang="en-US" sz="2800" dirty="0">
                <a:effectLst/>
                <a:ea typeface="Franklin Gothic Medium" panose="020B0603020102020204" pitchFamily="34" charset="0"/>
                <a:cs typeface="Franklin Gothic Medium" panose="020B0603020102020204" pitchFamily="34" charset="0"/>
              </a:rPr>
              <a:t>the licensed facility or when an escape places the public at risk of</a:t>
            </a:r>
            <a:r>
              <a:rPr lang="en-US" sz="2800" spc="-110" dirty="0">
                <a:effectLst/>
                <a:ea typeface="Franklin Gothic Medium" panose="020B0603020102020204" pitchFamily="34" charset="0"/>
                <a:cs typeface="Franklin Gothic Medium" panose="020B0603020102020204" pitchFamily="34" charset="0"/>
              </a:rPr>
              <a:t> </a:t>
            </a:r>
            <a:r>
              <a:rPr lang="en-US" sz="2800" dirty="0">
                <a:effectLst/>
                <a:ea typeface="Franklin Gothic Medium" panose="020B0603020102020204" pitchFamily="34" charset="0"/>
                <a:cs typeface="Franklin Gothic Medium" panose="020B0603020102020204" pitchFamily="34" charset="0"/>
              </a:rPr>
              <a:t>harm</a:t>
            </a:r>
            <a:r>
              <a:rPr lang="en-US" sz="2800" dirty="0">
                <a:ea typeface="Franklin Gothic Medium" panose="020B0603020102020204" pitchFamily="34" charset="0"/>
                <a:cs typeface="Franklin Gothic Medium" panose="020B0603020102020204" pitchFamily="34" charset="0"/>
              </a:rPr>
              <a:t>:</a:t>
            </a:r>
            <a:r>
              <a:rPr lang="en-US" sz="2800" dirty="0">
                <a:solidFill>
                  <a:srgbClr val="FF0000"/>
                </a:solidFill>
                <a:effectLst/>
                <a:ea typeface="Franklin Gothic Medium" panose="020B0603020102020204" pitchFamily="34" charset="0"/>
                <a:cs typeface="Franklin Gothic Medium" panose="020B0603020102020204" pitchFamily="34" charset="0"/>
              </a:rPr>
              <a:t> </a:t>
            </a:r>
            <a:r>
              <a:rPr lang="en-US" sz="2800" dirty="0">
                <a:effectLst/>
                <a:ea typeface="Franklin Gothic Medium" panose="020B0603020102020204" pitchFamily="34" charset="0"/>
                <a:cs typeface="Franklin Gothic Medium" panose="020B0603020102020204" pitchFamily="34" charset="0"/>
              </a:rPr>
              <a:t>or a natural disaster event such as a flood, earthquake, wildfire, or hurricane that causes great damage to property or loss of life.</a:t>
            </a:r>
            <a:endParaRPr lang="en-US" sz="2800" dirty="0"/>
          </a:p>
        </p:txBody>
      </p:sp>
    </p:spTree>
    <p:extLst>
      <p:ext uri="{BB962C8B-B14F-4D97-AF65-F5344CB8AC3E}">
        <p14:creationId xmlns:p14="http://schemas.microsoft.com/office/powerpoint/2010/main" val="137019130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62D4C-EE0B-47A8-A0FE-2587E2163F04}"/>
              </a:ext>
            </a:extLst>
          </p:cNvPr>
          <p:cNvSpPr>
            <a:spLocks noGrp="1"/>
          </p:cNvSpPr>
          <p:nvPr>
            <p:ph type="title"/>
          </p:nvPr>
        </p:nvSpPr>
        <p:spPr/>
        <p:txBody>
          <a:bodyPr/>
          <a:lstStyle/>
          <a:p>
            <a:r>
              <a:rPr lang="en-US" dirty="0"/>
              <a:t>Policy</a:t>
            </a:r>
          </a:p>
        </p:txBody>
      </p:sp>
      <p:sp>
        <p:nvSpPr>
          <p:cNvPr id="3" name="Content Placeholder 2">
            <a:extLst>
              <a:ext uri="{FF2B5EF4-FFF2-40B4-BE49-F238E27FC236}">
                <a16:creationId xmlns:a16="http://schemas.microsoft.com/office/drawing/2014/main" id="{44F11851-426A-1DB1-D5DC-9B9066F7DD4B}"/>
              </a:ext>
            </a:extLst>
          </p:cNvPr>
          <p:cNvSpPr>
            <a:spLocks noGrp="1"/>
          </p:cNvSpPr>
          <p:nvPr>
            <p:ph idx="1"/>
          </p:nvPr>
        </p:nvSpPr>
        <p:spPr>
          <a:xfrm>
            <a:off x="609600" y="1263317"/>
            <a:ext cx="11074400" cy="4247146"/>
          </a:xfrm>
        </p:spPr>
        <p:txBody>
          <a:bodyPr/>
          <a:lstStyle/>
          <a:p>
            <a:pPr marL="0" indent="0">
              <a:buNone/>
            </a:pPr>
            <a:r>
              <a:rPr lang="en-US" sz="2800" dirty="0"/>
              <a:t>Provide a prompt and safe response to any captive wildlife critical incident, ensuring the safety and welfare of the public, FWC staff and wildlife to the greatest extent possible in consideration of circumstances specific to a given incident.  </a:t>
            </a:r>
          </a:p>
          <a:p>
            <a:pPr marL="0" indent="0">
              <a:buNone/>
            </a:pPr>
            <a:r>
              <a:rPr lang="en-US" sz="2800" dirty="0"/>
              <a:t>This mission is best accomplished through the implementation of an organized response through Incident Command System (ICS) operating procedures</a:t>
            </a:r>
          </a:p>
          <a:p>
            <a:pPr marL="0" indent="0">
              <a:buNone/>
            </a:pPr>
            <a:r>
              <a:rPr lang="en-US" sz="2800" dirty="0"/>
              <a:t>ICS procedures are detailed in Captive Wildlife Critical Incident SOP’s</a:t>
            </a:r>
          </a:p>
        </p:txBody>
      </p:sp>
    </p:spTree>
    <p:extLst>
      <p:ext uri="{BB962C8B-B14F-4D97-AF65-F5344CB8AC3E}">
        <p14:creationId xmlns:p14="http://schemas.microsoft.com/office/powerpoint/2010/main" val="329817174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8A1A0-DA5F-45B0-A500-9F8241197895}"/>
              </a:ext>
            </a:extLst>
          </p:cNvPr>
          <p:cNvSpPr>
            <a:spLocks noGrp="1"/>
          </p:cNvSpPr>
          <p:nvPr>
            <p:ph type="title"/>
          </p:nvPr>
        </p:nvSpPr>
        <p:spPr>
          <a:xfrm>
            <a:off x="839790" y="457200"/>
            <a:ext cx="10626305" cy="640080"/>
          </a:xfrm>
        </p:spPr>
        <p:txBody>
          <a:bodyPr/>
          <a:lstStyle/>
          <a:p>
            <a:pPr algn="ctr"/>
            <a:r>
              <a:rPr lang="en-US" dirty="0"/>
              <a:t>When the call comes in </a:t>
            </a:r>
          </a:p>
        </p:txBody>
      </p:sp>
      <p:sp>
        <p:nvSpPr>
          <p:cNvPr id="4" name="Text Placeholder 3">
            <a:extLst>
              <a:ext uri="{FF2B5EF4-FFF2-40B4-BE49-F238E27FC236}">
                <a16:creationId xmlns:a16="http://schemas.microsoft.com/office/drawing/2014/main" id="{38ADDB9D-18A3-4A3E-95AD-6AD127F40D5B}"/>
              </a:ext>
            </a:extLst>
          </p:cNvPr>
          <p:cNvSpPr>
            <a:spLocks noGrp="1"/>
          </p:cNvSpPr>
          <p:nvPr>
            <p:ph type="body" sz="half" idx="2"/>
          </p:nvPr>
        </p:nvSpPr>
        <p:spPr>
          <a:xfrm>
            <a:off x="839790" y="1525605"/>
            <a:ext cx="3932237" cy="4519749"/>
          </a:xfrm>
        </p:spPr>
        <p:txBody>
          <a:bodyPr vert="horz" lIns="91440" tIns="45720" rIns="91440" bIns="45720" rtlCol="0" anchor="t">
            <a:normAutofit/>
          </a:bodyPr>
          <a:lstStyle/>
          <a:p>
            <a:r>
              <a:rPr lang="en-US" sz="2000" dirty="0"/>
              <a:t>Dispatch</a:t>
            </a:r>
          </a:p>
          <a:p>
            <a:r>
              <a:rPr lang="en-US" sz="2000" dirty="0"/>
              <a:t>Passerby/Neighbor report escape *</a:t>
            </a:r>
            <a:endParaRPr lang="en-US" sz="2000">
              <a:ea typeface="Calibri"/>
              <a:cs typeface="Calibri"/>
            </a:endParaRPr>
          </a:p>
          <a:p>
            <a:r>
              <a:rPr lang="en-US" sz="2000" dirty="0"/>
              <a:t>Licensee notifies investigator *</a:t>
            </a:r>
            <a:endParaRPr lang="en-US" sz="2000" dirty="0">
              <a:ea typeface="Calibri" panose="020F0502020204030204"/>
              <a:cs typeface="Calibri" panose="020F0502020204030204"/>
            </a:endParaRPr>
          </a:p>
          <a:p>
            <a:r>
              <a:rPr lang="en-US" sz="2000" dirty="0"/>
              <a:t>Media tip</a:t>
            </a:r>
          </a:p>
          <a:p>
            <a:r>
              <a:rPr lang="en-US" sz="2000" dirty="0"/>
              <a:t>Other agencies</a:t>
            </a:r>
          </a:p>
          <a:p>
            <a:pPr marL="800100" lvl="1" indent="-342900">
              <a:buFont typeface="Arial" panose="020B0604020202020204" pitchFamily="34" charset="0"/>
              <a:buChar char="•"/>
            </a:pPr>
            <a:r>
              <a:rPr lang="en-US" sz="2000" dirty="0"/>
              <a:t>State Agencies</a:t>
            </a:r>
            <a:endParaRPr lang="en-US" sz="2000" dirty="0">
              <a:ea typeface="Calibri" panose="020F0502020204030204"/>
              <a:cs typeface="Calibri" panose="020F0502020204030204"/>
            </a:endParaRPr>
          </a:p>
          <a:p>
            <a:pPr marL="800100" lvl="1" indent="-342900">
              <a:buFont typeface="Arial" panose="020B0604020202020204" pitchFamily="34" charset="0"/>
              <a:buChar char="•"/>
            </a:pPr>
            <a:r>
              <a:rPr lang="en-US" sz="2000" dirty="0"/>
              <a:t>County Sheriff</a:t>
            </a:r>
            <a:endParaRPr lang="en-US" sz="2000" dirty="0">
              <a:ea typeface="Calibri" panose="020F0502020204030204"/>
              <a:cs typeface="Calibri" panose="020F0502020204030204"/>
            </a:endParaRPr>
          </a:p>
          <a:p>
            <a:pPr marL="800100" lvl="1" indent="-342900">
              <a:buFont typeface="Arial" panose="020B0604020202020204" pitchFamily="34" charset="0"/>
              <a:buChar char="•"/>
            </a:pPr>
            <a:r>
              <a:rPr lang="en-US" sz="2000" dirty="0"/>
              <a:t>Local police dept</a:t>
            </a:r>
            <a:endParaRPr lang="en-US" sz="2000" dirty="0">
              <a:ea typeface="Calibri" panose="020F0502020204030204"/>
              <a:cs typeface="Calibri" panose="020F0502020204030204"/>
            </a:endParaRPr>
          </a:p>
          <a:p>
            <a:endParaRPr lang="en-US" dirty="0"/>
          </a:p>
        </p:txBody>
      </p:sp>
      <p:pic>
        <p:nvPicPr>
          <p:cNvPr id="5" name="Content Placeholder 4">
            <a:extLst>
              <a:ext uri="{FF2B5EF4-FFF2-40B4-BE49-F238E27FC236}">
                <a16:creationId xmlns:a16="http://schemas.microsoft.com/office/drawing/2014/main" id="{83B65288-5731-4A6B-AC0C-54EA488AADC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27549" y="1525605"/>
            <a:ext cx="6622868" cy="4885508"/>
          </a:xfrm>
          <a:prstGeom prst="rect">
            <a:avLst/>
          </a:prstGeom>
        </p:spPr>
      </p:pic>
    </p:spTree>
    <p:extLst>
      <p:ext uri="{BB962C8B-B14F-4D97-AF65-F5344CB8AC3E}">
        <p14:creationId xmlns:p14="http://schemas.microsoft.com/office/powerpoint/2010/main" val="46302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347C1-C0F2-710E-7801-2ECA32E777DA}"/>
              </a:ext>
            </a:extLst>
          </p:cNvPr>
          <p:cNvSpPr>
            <a:spLocks noGrp="1"/>
          </p:cNvSpPr>
          <p:nvPr>
            <p:ph type="title"/>
          </p:nvPr>
        </p:nvSpPr>
        <p:spPr/>
        <p:txBody>
          <a:bodyPr/>
          <a:lstStyle/>
          <a:p>
            <a:pPr algn="ctr"/>
            <a:r>
              <a:rPr lang="en-US" dirty="0"/>
              <a:t>Responding to Critical Incidents</a:t>
            </a:r>
          </a:p>
        </p:txBody>
      </p:sp>
      <p:sp>
        <p:nvSpPr>
          <p:cNvPr id="3" name="Content Placeholder 2">
            <a:extLst>
              <a:ext uri="{FF2B5EF4-FFF2-40B4-BE49-F238E27FC236}">
                <a16:creationId xmlns:a16="http://schemas.microsoft.com/office/drawing/2014/main" id="{C784FF91-2660-0563-532A-6BA4ADF8493C}"/>
              </a:ext>
            </a:extLst>
          </p:cNvPr>
          <p:cNvSpPr>
            <a:spLocks noGrp="1"/>
          </p:cNvSpPr>
          <p:nvPr>
            <p:ph idx="1"/>
          </p:nvPr>
        </p:nvSpPr>
        <p:spPr/>
        <p:txBody>
          <a:bodyPr/>
          <a:lstStyle/>
          <a:p>
            <a:r>
              <a:rPr lang="en-US" dirty="0"/>
              <a:t>Incident Command System</a:t>
            </a:r>
          </a:p>
          <a:p>
            <a:pPr lvl="1"/>
            <a:r>
              <a:rPr lang="en-US" dirty="0">
                <a:solidFill>
                  <a:schemeClr val="tx1"/>
                </a:solidFill>
              </a:rPr>
              <a:t>A flexible incident management approach that allows for the integration of personnel, equipment, facilities, procedure and communication within a unified organizational structure and enables a coordinated response among various entities</a:t>
            </a:r>
            <a:endParaRPr lang="en-US" dirty="0"/>
          </a:p>
          <a:p>
            <a:pPr marL="457200" lvl="1" indent="0">
              <a:buNone/>
            </a:pPr>
            <a:endParaRPr lang="en-US" dirty="0"/>
          </a:p>
        </p:txBody>
      </p:sp>
    </p:spTree>
    <p:extLst>
      <p:ext uri="{BB962C8B-B14F-4D97-AF65-F5344CB8AC3E}">
        <p14:creationId xmlns:p14="http://schemas.microsoft.com/office/powerpoint/2010/main" val="319453562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B000C-FF60-4B50-B34A-1B89CD33B187}"/>
              </a:ext>
            </a:extLst>
          </p:cNvPr>
          <p:cNvSpPr>
            <a:spLocks noGrp="1"/>
          </p:cNvSpPr>
          <p:nvPr>
            <p:ph type="title"/>
          </p:nvPr>
        </p:nvSpPr>
        <p:spPr/>
        <p:txBody>
          <a:bodyPr/>
          <a:lstStyle/>
          <a:p>
            <a:pPr algn="ctr"/>
            <a:r>
              <a:rPr lang="en-US" dirty="0"/>
              <a:t>Why we need to be prepared</a:t>
            </a:r>
          </a:p>
        </p:txBody>
      </p:sp>
      <p:sp>
        <p:nvSpPr>
          <p:cNvPr id="3" name="Content Placeholder 2">
            <a:extLst>
              <a:ext uri="{FF2B5EF4-FFF2-40B4-BE49-F238E27FC236}">
                <a16:creationId xmlns:a16="http://schemas.microsoft.com/office/drawing/2014/main" id="{F17107BC-D034-44AA-BF8C-A905FD0A139A}"/>
              </a:ext>
            </a:extLst>
          </p:cNvPr>
          <p:cNvSpPr>
            <a:spLocks noGrp="1"/>
          </p:cNvSpPr>
          <p:nvPr>
            <p:ph idx="1"/>
          </p:nvPr>
        </p:nvSpPr>
        <p:spPr>
          <a:xfrm>
            <a:off x="838200" y="1825625"/>
            <a:ext cx="5257800" cy="4351338"/>
          </a:xfrm>
        </p:spPr>
        <p:txBody>
          <a:bodyPr/>
          <a:lstStyle/>
          <a:p>
            <a:pPr marL="0" indent="0">
              <a:buNone/>
            </a:pPr>
            <a:r>
              <a:rPr lang="en-US" dirty="0"/>
              <a:t>Zanesville, Ohio - 2011</a:t>
            </a:r>
          </a:p>
        </p:txBody>
      </p:sp>
      <p:sp>
        <p:nvSpPr>
          <p:cNvPr id="5" name="TextBox 4">
            <a:extLst>
              <a:ext uri="{FF2B5EF4-FFF2-40B4-BE49-F238E27FC236}">
                <a16:creationId xmlns:a16="http://schemas.microsoft.com/office/drawing/2014/main" id="{DC4C3768-A534-4B9C-B107-6D771B40410D}"/>
              </a:ext>
            </a:extLst>
          </p:cNvPr>
          <p:cNvSpPr txBox="1"/>
          <p:nvPr/>
        </p:nvSpPr>
        <p:spPr>
          <a:xfrm>
            <a:off x="838201" y="2262108"/>
            <a:ext cx="5257800" cy="923330"/>
          </a:xfrm>
          <a:prstGeom prst="rect">
            <a:avLst/>
          </a:prstGeom>
          <a:noFill/>
        </p:spPr>
        <p:txBody>
          <a:bodyPr wrap="square">
            <a:spAutoFit/>
          </a:bodyPr>
          <a:lstStyle/>
          <a:p>
            <a:pPr marL="0" marR="0" lvl="0" indent="0" algn="l" defTabSz="913976"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https://www.youtube.com/watch?v=u4rnchDmGMU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397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397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descr="Should the Ohio Exotic Animals Have Been Shot?">
            <a:extLst>
              <a:ext uri="{FF2B5EF4-FFF2-40B4-BE49-F238E27FC236}">
                <a16:creationId xmlns:a16="http://schemas.microsoft.com/office/drawing/2014/main" id="{66B05CD7-94BC-4E7F-9166-EECCE2BD65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8635" y="2616591"/>
            <a:ext cx="10114670" cy="3876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264422"/>
      </p:ext>
    </p:extLst>
  </p:cSld>
  <p:clrMapOvr>
    <a:masterClrMapping/>
  </p:clrMapOvr>
</p:sld>
</file>

<file path=ppt/theme/theme1.xml><?xml version="1.0" encoding="utf-8"?>
<a:theme xmlns:a="http://schemas.openxmlformats.org/drawingml/2006/main" name="FWC_Power_Point">
  <a:themeElements>
    <a:clrScheme name="FWC_Power_Point 3">
      <a:dk1>
        <a:srgbClr val="000000"/>
      </a:dk1>
      <a:lt1>
        <a:srgbClr val="CDE7FF"/>
      </a:lt1>
      <a:dk2>
        <a:srgbClr val="000000"/>
      </a:dk2>
      <a:lt2>
        <a:srgbClr val="5F5F5F"/>
      </a:lt2>
      <a:accent1>
        <a:srgbClr val="FFF453"/>
      </a:accent1>
      <a:accent2>
        <a:srgbClr val="998B7D"/>
      </a:accent2>
      <a:accent3>
        <a:srgbClr val="E3F1FF"/>
      </a:accent3>
      <a:accent4>
        <a:srgbClr val="000000"/>
      </a:accent4>
      <a:accent5>
        <a:srgbClr val="FFF8B3"/>
      </a:accent5>
      <a:accent6>
        <a:srgbClr val="8A7D71"/>
      </a:accent6>
      <a:hlink>
        <a:srgbClr val="00549E"/>
      </a:hlink>
      <a:folHlink>
        <a:srgbClr val="00AEC5"/>
      </a:folHlink>
    </a:clrScheme>
    <a:fontScheme name="FWC_Power_Point">
      <a:majorFont>
        <a:latin typeface="Century School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800" b="0" i="0" u="none" strike="noStrike" cap="none" normalizeH="0" baseline="0" smtClean="0">
            <a:ln>
              <a:noFill/>
            </a:ln>
            <a:solidFill>
              <a:schemeClr val="tx1"/>
            </a:solidFill>
            <a:effectLst/>
            <a:latin typeface="Franklin Gothic Book" pitchFamily="34" charset="0"/>
          </a:defRPr>
        </a:defPPr>
      </a:lstStyle>
    </a:spDef>
    <a:lnDef>
      <a:spPr bwMode="auto">
        <a:noFill/>
        <a:ln w="9525" cap="flat" cmpd="sng" algn="ctr">
          <a:solidFill>
            <a:schemeClr val="tx1"/>
          </a:solidFill>
          <a:prstDash val="solid"/>
          <a:round/>
          <a:headEnd type="none" w="med" len="med"/>
          <a:tailEnd type="none" w="med" len="med"/>
        </a:ln>
        <a:effectLst/>
      </a:spPr>
      <a:bodyPr/>
      <a:lstStyle/>
    </a:lnDef>
  </a:objectDefaults>
  <a:extraClrSchemeLst>
    <a:extraClrScheme>
      <a:clrScheme name="FWC_Power_Point 1">
        <a:dk1>
          <a:srgbClr val="000000"/>
        </a:dk1>
        <a:lt1>
          <a:srgbClr val="998B7D"/>
        </a:lt1>
        <a:dk2>
          <a:srgbClr val="000000"/>
        </a:dk2>
        <a:lt2>
          <a:srgbClr val="5F5F5F"/>
        </a:lt2>
        <a:accent1>
          <a:srgbClr val="FFF453"/>
        </a:accent1>
        <a:accent2>
          <a:srgbClr val="9FD1FF"/>
        </a:accent2>
        <a:accent3>
          <a:srgbClr val="CAC4BF"/>
        </a:accent3>
        <a:accent4>
          <a:srgbClr val="000000"/>
        </a:accent4>
        <a:accent5>
          <a:srgbClr val="FFF8B3"/>
        </a:accent5>
        <a:accent6>
          <a:srgbClr val="90BDE7"/>
        </a:accent6>
        <a:hlink>
          <a:srgbClr val="00549E"/>
        </a:hlink>
        <a:folHlink>
          <a:srgbClr val="00AEC5"/>
        </a:folHlink>
      </a:clrScheme>
      <a:clrMap bg1="lt1" tx1="dk1" bg2="lt2" tx2="dk2" accent1="accent1" accent2="accent2" accent3="accent3" accent4="accent4" accent5="accent5" accent6="accent6" hlink="hlink" folHlink="folHlink"/>
    </a:extraClrScheme>
    <a:extraClrScheme>
      <a:clrScheme name="FWC_Power_Point 2">
        <a:dk1>
          <a:srgbClr val="5F5F5F"/>
        </a:dk1>
        <a:lt1>
          <a:srgbClr val="FFFFFF"/>
        </a:lt1>
        <a:dk2>
          <a:srgbClr val="00549E"/>
        </a:dk2>
        <a:lt2>
          <a:srgbClr val="FFF453"/>
        </a:lt2>
        <a:accent1>
          <a:srgbClr val="FFF89B"/>
        </a:accent1>
        <a:accent2>
          <a:srgbClr val="9FD1FF"/>
        </a:accent2>
        <a:accent3>
          <a:srgbClr val="AAB3CC"/>
        </a:accent3>
        <a:accent4>
          <a:srgbClr val="DADADA"/>
        </a:accent4>
        <a:accent5>
          <a:srgbClr val="FFFBCB"/>
        </a:accent5>
        <a:accent6>
          <a:srgbClr val="90BDE7"/>
        </a:accent6>
        <a:hlink>
          <a:srgbClr val="BAB0A6"/>
        </a:hlink>
        <a:folHlink>
          <a:srgbClr val="00AEC5"/>
        </a:folHlink>
      </a:clrScheme>
      <a:clrMap bg1="dk2" tx1="lt1" bg2="dk1" tx2="lt2" accent1="accent1" accent2="accent2" accent3="accent3" accent4="accent4" accent5="accent5" accent6="accent6" hlink="hlink" folHlink="folHlink"/>
    </a:extraClrScheme>
    <a:extraClrScheme>
      <a:clrScheme name="FWC_Power_Point 3">
        <a:dk1>
          <a:srgbClr val="000000"/>
        </a:dk1>
        <a:lt1>
          <a:srgbClr val="CDE7FF"/>
        </a:lt1>
        <a:dk2>
          <a:srgbClr val="000000"/>
        </a:dk2>
        <a:lt2>
          <a:srgbClr val="5F5F5F"/>
        </a:lt2>
        <a:accent1>
          <a:srgbClr val="FFF453"/>
        </a:accent1>
        <a:accent2>
          <a:srgbClr val="998B7D"/>
        </a:accent2>
        <a:accent3>
          <a:srgbClr val="E3F1FF"/>
        </a:accent3>
        <a:accent4>
          <a:srgbClr val="000000"/>
        </a:accent4>
        <a:accent5>
          <a:srgbClr val="FFF8B3"/>
        </a:accent5>
        <a:accent6>
          <a:srgbClr val="8A7D71"/>
        </a:accent6>
        <a:hlink>
          <a:srgbClr val="00549E"/>
        </a:hlink>
        <a:folHlink>
          <a:srgbClr val="00AEC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8f091a3-a7fb-4b7c-bd21-7a8c357df999" xsi:nil="true"/>
    <_ip_UnifiedCompliancePolicyUIAction xmlns="http://schemas.microsoft.com/sharepoint/v3" xsi:nil="true"/>
    <lcf76f155ced4ddcb4097134ff3c332f xmlns="26aee5b3-b927-44cc-9fed-cf6c960babdd">
      <Terms xmlns="http://schemas.microsoft.com/office/infopath/2007/PartnerControls"/>
    </lcf76f155ced4ddcb4097134ff3c332f>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2B50691CD7594F908EA56FD94FC2C7" ma:contentTypeVersion="16" ma:contentTypeDescription="Create a new document." ma:contentTypeScope="" ma:versionID="25179fa46c532f95b53ed5689adcfa02">
  <xsd:schema xmlns:xsd="http://www.w3.org/2001/XMLSchema" xmlns:xs="http://www.w3.org/2001/XMLSchema" xmlns:p="http://schemas.microsoft.com/office/2006/metadata/properties" xmlns:ns1="http://schemas.microsoft.com/sharepoint/v3" xmlns:ns2="26aee5b3-b927-44cc-9fed-cf6c960babdd" xmlns:ns3="48f091a3-a7fb-4b7c-bd21-7a8c357df999" targetNamespace="http://schemas.microsoft.com/office/2006/metadata/properties" ma:root="true" ma:fieldsID="08fc9fd518f65291475d8540e14033c0" ns1:_="" ns2:_="" ns3:_="">
    <xsd:import namespace="http://schemas.microsoft.com/sharepoint/v3"/>
    <xsd:import namespace="26aee5b3-b927-44cc-9fed-cf6c960babdd"/>
    <xsd:import namespace="48f091a3-a7fb-4b7c-bd21-7a8c357df99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aee5b3-b927-44cc-9fed-cf6c960bab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a39ecb8-9c7e-4fbc-98c6-c63b8f98d5d6"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descrip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8f091a3-a7fb-4b7c-bd21-7a8c357df99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bda023e-5a9c-47a3-852b-bcbea74b7af0}" ma:internalName="TaxCatchAll" ma:showField="CatchAllData" ma:web="48f091a3-a7fb-4b7c-bd21-7a8c357df9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BCEA40-4EDC-4FCB-8DB2-923D55E84154}">
  <ds:schemaRefs>
    <ds:schemaRef ds:uri="http://schemas.microsoft.com/office/2006/metadata/properties"/>
    <ds:schemaRef ds:uri="http://schemas.microsoft.com/office/infopath/2007/PartnerControls"/>
    <ds:schemaRef ds:uri="48f091a3-a7fb-4b7c-bd21-7a8c357df999"/>
    <ds:schemaRef ds:uri="http://schemas.microsoft.com/sharepoint/v3"/>
    <ds:schemaRef ds:uri="26aee5b3-b927-44cc-9fed-cf6c960babdd"/>
  </ds:schemaRefs>
</ds:datastoreItem>
</file>

<file path=customXml/itemProps2.xml><?xml version="1.0" encoding="utf-8"?>
<ds:datastoreItem xmlns:ds="http://schemas.openxmlformats.org/officeDocument/2006/customXml" ds:itemID="{DE7A0431-D8F5-4153-8FB6-399A848067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6aee5b3-b927-44cc-9fed-cf6c960babdd"/>
    <ds:schemaRef ds:uri="48f091a3-a7fb-4b7c-bd21-7a8c357df9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EB2E71-DCC1-4F69-B526-BDDA71D323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463</TotalTime>
  <Words>932</Words>
  <Application>Microsoft Office PowerPoint</Application>
  <PresentationFormat>Widescreen</PresentationFormat>
  <Paragraphs>130</Paragraphs>
  <Slides>15</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Calibri</vt:lpstr>
      <vt:lpstr>Calibri Light</vt:lpstr>
      <vt:lpstr>Century Schoolbook</vt:lpstr>
      <vt:lpstr>Franklin Gothic Book</vt:lpstr>
      <vt:lpstr>Franklin Gothic Medium</vt:lpstr>
      <vt:lpstr>FWC_Power_Point</vt:lpstr>
      <vt:lpstr>1_Office Theme</vt:lpstr>
      <vt:lpstr> Captive Wildlife Critical Incident &amp; Natural Disaster Response </vt:lpstr>
      <vt:lpstr>What is Captive Wildlife</vt:lpstr>
      <vt:lpstr>Classes of Captive Wildlife</vt:lpstr>
      <vt:lpstr>Captive Wildlife &amp; Where it’s located</vt:lpstr>
      <vt:lpstr>Captive Wildlife Critical Incidents</vt:lpstr>
      <vt:lpstr>Policy</vt:lpstr>
      <vt:lpstr>When the call comes in </vt:lpstr>
      <vt:lpstr>Responding to Critical Incidents</vt:lpstr>
      <vt:lpstr>Why we need to be prepared</vt:lpstr>
      <vt:lpstr>What to look for</vt:lpstr>
      <vt:lpstr>Natural Disasters</vt:lpstr>
      <vt:lpstr>Coordination</vt:lpstr>
      <vt:lpstr>Operational needs</vt:lpstr>
      <vt:lpstr>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Captive Wildlife</dc:title>
  <dc:creator>Conlin, John</dc:creator>
  <cp:lastModifiedBy>Hinds, Louis</cp:lastModifiedBy>
  <cp:revision>80</cp:revision>
  <dcterms:created xsi:type="dcterms:W3CDTF">2023-05-10T16:00:19Z</dcterms:created>
  <dcterms:modified xsi:type="dcterms:W3CDTF">2025-05-27T11:52:59Z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0x010100DE2B50691CD7594F908EA56FD94FC2C7</vt:lpwstr>
  </property>
  <property fmtid="{D5CDD505-2E9C-101B-9397-08002B2CF9AE}" pid="3" name="MediaServiceImageTags">
    <vt:lpwstr/>
  </property>
</Properties>
</file>